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5" r:id="rId15"/>
    <p:sldId id="284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Droid Serif" panose="020B0604020202020204" charset="0"/>
      <p:regular r:id="rId31"/>
    </p:embeddedFont>
    <p:embeddedFont>
      <p:font typeface="Droid Serif Bold" panose="020B0604020202020204" charset="0"/>
      <p:regular r:id="rId32"/>
    </p:embeddedFont>
    <p:embeddedFont>
      <p:font typeface="Gotham Bold" panose="020B0604020202020204" charset="0"/>
      <p:regular r:id="rId33"/>
    </p:embeddedFont>
    <p:embeddedFont>
      <p:font typeface="Inter" panose="020B0604020202020204" charset="0"/>
      <p:regular r:id="rId34"/>
    </p:embeddedFont>
    <p:embeddedFont>
      <p:font typeface="Inter Bold" panose="020B0604020202020204" charset="0"/>
      <p:regular r:id="rId35"/>
    </p:embeddedFont>
    <p:embeddedFont>
      <p:font typeface="Oswald Bold" panose="020B0604020202020204" charset="0"/>
      <p:regular r:id="rId36"/>
    </p:embeddedFont>
    <p:embeddedFont>
      <p:font typeface="Poppins" panose="00000500000000000000" pitchFamily="2" charset="0"/>
      <p:regular r:id="rId37"/>
    </p:embeddedFont>
    <p:embeddedFont>
      <p:font typeface="Poppins Bold" panose="00000800000000000000" charset="0"/>
      <p:regular r:id="rId38"/>
    </p:embeddedFont>
    <p:embeddedFont>
      <p:font typeface="Sunborn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5.png"/><Relationship Id="rId7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8.svg"/><Relationship Id="rId4" Type="http://schemas.openxmlformats.org/officeDocument/2006/relationships/image" Target="../media/image26.sv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6.svg"/><Relationship Id="rId7" Type="http://schemas.openxmlformats.org/officeDocument/2006/relationships/image" Target="../media/image1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4711" y="6710745"/>
            <a:ext cx="1911949" cy="4345338"/>
          </a:xfrm>
          <a:custGeom>
            <a:avLst/>
            <a:gdLst/>
            <a:ahLst/>
            <a:cxnLst/>
            <a:rect l="l" t="t" r="r" b="b"/>
            <a:pathLst>
              <a:path w="1911949" h="4345338">
                <a:moveTo>
                  <a:pt x="0" y="0"/>
                </a:moveTo>
                <a:lnTo>
                  <a:pt x="1911949" y="0"/>
                </a:lnTo>
                <a:lnTo>
                  <a:pt x="1911949" y="4345339"/>
                </a:lnTo>
                <a:lnTo>
                  <a:pt x="0" y="434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4711" y="-769084"/>
            <a:ext cx="1911949" cy="4345338"/>
          </a:xfrm>
          <a:custGeom>
            <a:avLst/>
            <a:gdLst/>
            <a:ahLst/>
            <a:cxnLst/>
            <a:rect l="l" t="t" r="r" b="b"/>
            <a:pathLst>
              <a:path w="1911949" h="4345338">
                <a:moveTo>
                  <a:pt x="0" y="0"/>
                </a:moveTo>
                <a:lnTo>
                  <a:pt x="1911949" y="0"/>
                </a:lnTo>
                <a:lnTo>
                  <a:pt x="1911949" y="4345339"/>
                </a:lnTo>
                <a:lnTo>
                  <a:pt x="0" y="434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544711" y="2939493"/>
            <a:ext cx="1911949" cy="4345338"/>
          </a:xfrm>
          <a:custGeom>
            <a:avLst/>
            <a:gdLst/>
            <a:ahLst/>
            <a:cxnLst/>
            <a:rect l="l" t="t" r="r" b="b"/>
            <a:pathLst>
              <a:path w="1911949" h="4345338">
                <a:moveTo>
                  <a:pt x="1911949" y="0"/>
                </a:moveTo>
                <a:lnTo>
                  <a:pt x="0" y="0"/>
                </a:lnTo>
                <a:lnTo>
                  <a:pt x="0" y="4345339"/>
                </a:lnTo>
                <a:lnTo>
                  <a:pt x="1911949" y="4345339"/>
                </a:lnTo>
                <a:lnTo>
                  <a:pt x="19119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148895" y="7933194"/>
            <a:ext cx="5899855" cy="1102621"/>
            <a:chOff x="0" y="0"/>
            <a:chExt cx="1553871" cy="2904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3871" cy="290402"/>
            </a:xfrm>
            <a:custGeom>
              <a:avLst/>
              <a:gdLst/>
              <a:ahLst/>
              <a:cxnLst/>
              <a:rect l="l" t="t" r="r" b="b"/>
              <a:pathLst>
                <a:path w="1553871" h="290402">
                  <a:moveTo>
                    <a:pt x="0" y="0"/>
                  </a:moveTo>
                  <a:lnTo>
                    <a:pt x="1553871" y="0"/>
                  </a:lnTo>
                  <a:lnTo>
                    <a:pt x="1553871" y="290402"/>
                  </a:lnTo>
                  <a:lnTo>
                    <a:pt x="0" y="290402"/>
                  </a:ln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553871" cy="347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52"/>
                </a:lnSpc>
              </a:pPr>
              <a:r>
                <a:rPr lang="en-US" sz="2751" b="1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MENTORED BY-</a:t>
              </a:r>
            </a:p>
            <a:p>
              <a:pPr algn="ctr">
                <a:lnSpc>
                  <a:spcPts val="3852"/>
                </a:lnSpc>
              </a:pPr>
              <a:r>
                <a:rPr lang="en-US" sz="2751" b="1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DR. LEENA KULKARNI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29465" y="1019175"/>
            <a:ext cx="14110405" cy="261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5712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 Enhancing Pairs Trading:</a:t>
            </a:r>
          </a:p>
          <a:p>
            <a:pPr marL="0" lvl="0" indent="0" algn="ctr">
              <a:lnSpc>
                <a:spcPts val="6912"/>
              </a:lnSpc>
            </a:pPr>
            <a:r>
              <a:rPr lang="en-US" sz="5712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 A Comparative Study of Classical vs LSTM-Based Strategies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53444" y="6470891"/>
            <a:ext cx="6116266" cy="2602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4"/>
              </a:lnSpc>
            </a:pPr>
            <a:r>
              <a:rPr lang="en-US" sz="2646" b="1">
                <a:solidFill>
                  <a:srgbClr val="EDB246"/>
                </a:solidFill>
                <a:latin typeface="Gotham Bold"/>
                <a:ea typeface="Gotham Bold"/>
                <a:cs typeface="Gotham Bold"/>
                <a:sym typeface="Gotham Bold"/>
              </a:rPr>
              <a:t>PROJECT BY-</a:t>
            </a:r>
          </a:p>
          <a:p>
            <a:pPr algn="l">
              <a:lnSpc>
                <a:spcPts val="3424"/>
              </a:lnSpc>
            </a:pPr>
            <a:r>
              <a:rPr lang="en-US" sz="2446" b="1">
                <a:solidFill>
                  <a:srgbClr val="5F6F52"/>
                </a:solidFill>
                <a:latin typeface="Gotham Bold"/>
                <a:ea typeface="Gotham Bold"/>
                <a:cs typeface="Gotham Bold"/>
                <a:sym typeface="Gotham Bold"/>
              </a:rPr>
              <a:t>ARYA CHUDNAIK (A040)</a:t>
            </a:r>
          </a:p>
          <a:p>
            <a:pPr algn="l">
              <a:lnSpc>
                <a:spcPts val="3424"/>
              </a:lnSpc>
            </a:pPr>
            <a:r>
              <a:rPr lang="en-US" sz="2446" b="1">
                <a:solidFill>
                  <a:srgbClr val="5F6F52"/>
                </a:solidFill>
                <a:latin typeface="Gotham Bold"/>
                <a:ea typeface="Gotham Bold"/>
                <a:cs typeface="Gotham Bold"/>
                <a:sym typeface="Gotham Bold"/>
              </a:rPr>
              <a:t>SURAJ KUSHWAH (A041)</a:t>
            </a:r>
          </a:p>
          <a:p>
            <a:pPr algn="l">
              <a:lnSpc>
                <a:spcPts val="3424"/>
              </a:lnSpc>
            </a:pPr>
            <a:r>
              <a:rPr lang="en-US" sz="2446" b="1">
                <a:solidFill>
                  <a:srgbClr val="5F6F52"/>
                </a:solidFill>
                <a:latin typeface="Gotham Bold"/>
                <a:ea typeface="Gotham Bold"/>
                <a:cs typeface="Gotham Bold"/>
                <a:sym typeface="Gotham Bold"/>
              </a:rPr>
              <a:t>VAISHNAVI ANDHARE (A042)</a:t>
            </a:r>
          </a:p>
          <a:p>
            <a:pPr algn="l">
              <a:lnSpc>
                <a:spcPts val="3424"/>
              </a:lnSpc>
            </a:pPr>
            <a:r>
              <a:rPr lang="en-US" sz="2446" b="1">
                <a:solidFill>
                  <a:srgbClr val="5F6F52"/>
                </a:solidFill>
                <a:latin typeface="Gotham Bold"/>
                <a:ea typeface="Gotham Bold"/>
                <a:cs typeface="Gotham Bold"/>
                <a:sym typeface="Gotham Bold"/>
              </a:rPr>
              <a:t>MAYUR PATIL (A043)</a:t>
            </a:r>
          </a:p>
          <a:p>
            <a:pPr algn="l">
              <a:lnSpc>
                <a:spcPts val="3424"/>
              </a:lnSpc>
              <a:spcBef>
                <a:spcPct val="0"/>
              </a:spcBef>
            </a:pPr>
            <a:r>
              <a:rPr lang="en-US" sz="2446" b="1">
                <a:solidFill>
                  <a:srgbClr val="5F6F52"/>
                </a:solidFill>
                <a:latin typeface="Gotham Bold"/>
                <a:ea typeface="Gotham Bold"/>
                <a:cs typeface="Gotham Bold"/>
                <a:sym typeface="Gotham Bold"/>
              </a:rPr>
              <a:t>KOUSTUBH CHAUDHARI (A044)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4"/>
          <p:cNvSpPr/>
          <p:nvPr/>
        </p:nvSpPr>
        <p:spPr>
          <a:xfrm flipH="1">
            <a:off x="14262004" y="0"/>
            <a:ext cx="4245071" cy="2352905"/>
          </a:xfrm>
          <a:custGeom>
            <a:avLst/>
            <a:gdLst/>
            <a:ahLst/>
            <a:cxnLst/>
            <a:rect l="l" t="t" r="r" b="b"/>
            <a:pathLst>
              <a:path w="4245071" h="2352905">
                <a:moveTo>
                  <a:pt x="4245071" y="0"/>
                </a:moveTo>
                <a:lnTo>
                  <a:pt x="0" y="0"/>
                </a:lnTo>
                <a:lnTo>
                  <a:pt x="0" y="2352905"/>
                </a:lnTo>
                <a:lnTo>
                  <a:pt x="4245071" y="2352905"/>
                </a:lnTo>
                <a:lnTo>
                  <a:pt x="42450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-10800000" flipH="1">
            <a:off x="0" y="7526899"/>
            <a:ext cx="4909918" cy="2721409"/>
          </a:xfrm>
          <a:custGeom>
            <a:avLst/>
            <a:gdLst/>
            <a:ahLst/>
            <a:cxnLst/>
            <a:rect l="l" t="t" r="r" b="b"/>
            <a:pathLst>
              <a:path w="4909918" h="2721409">
                <a:moveTo>
                  <a:pt x="4909918" y="0"/>
                </a:moveTo>
                <a:lnTo>
                  <a:pt x="0" y="0"/>
                </a:lnTo>
                <a:lnTo>
                  <a:pt x="0" y="2721409"/>
                </a:lnTo>
                <a:lnTo>
                  <a:pt x="4909918" y="2721409"/>
                </a:lnTo>
                <a:lnTo>
                  <a:pt x="4909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0DD96A03-FAB0-AE4F-5F67-BD891BD3FBD0}"/>
              </a:ext>
            </a:extLst>
          </p:cNvPr>
          <p:cNvGrpSpPr/>
          <p:nvPr/>
        </p:nvGrpSpPr>
        <p:grpSpPr>
          <a:xfrm>
            <a:off x="6198192" y="528723"/>
            <a:ext cx="5690445" cy="917934"/>
            <a:chOff x="0" y="0"/>
            <a:chExt cx="1498718" cy="241760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FF5EB46A-832D-6E39-7D46-1075D14D3FAB}"/>
                </a:ext>
              </a:extLst>
            </p:cNvPr>
            <p:cNvSpPr/>
            <p:nvPr/>
          </p:nvSpPr>
          <p:spPr>
            <a:xfrm>
              <a:off x="0" y="0"/>
              <a:ext cx="1498718" cy="241760"/>
            </a:xfrm>
            <a:custGeom>
              <a:avLst/>
              <a:gdLst/>
              <a:ahLst/>
              <a:cxnLst/>
              <a:rect l="l" t="t" r="r" b="b"/>
              <a:pathLst>
                <a:path w="1498718" h="241760">
                  <a:moveTo>
                    <a:pt x="0" y="0"/>
                  </a:moveTo>
                  <a:lnTo>
                    <a:pt x="1498718" y="0"/>
                  </a:lnTo>
                  <a:lnTo>
                    <a:pt x="1498718" y="241760"/>
                  </a:lnTo>
                  <a:lnTo>
                    <a:pt x="0" y="241760"/>
                  </a:lnTo>
                  <a:close/>
                </a:path>
              </a:pathLst>
            </a:custGeom>
            <a:solidFill>
              <a:srgbClr val="5F6F5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658D2452-CC5A-F2AE-9937-6A1332F1AF16}"/>
                </a:ext>
              </a:extLst>
            </p:cNvPr>
            <p:cNvSpPr txBox="1"/>
            <p:nvPr/>
          </p:nvSpPr>
          <p:spPr>
            <a:xfrm>
              <a:off x="0" y="-57150"/>
              <a:ext cx="1498718" cy="298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2"/>
                </a:lnSpc>
              </a:pPr>
              <a:r>
                <a:rPr lang="en-US" sz="2551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Engle-Granger Two-Step Test</a:t>
              </a:r>
            </a:p>
          </p:txBody>
        </p:sp>
      </p:grpSp>
      <p:grpSp>
        <p:nvGrpSpPr>
          <p:cNvPr id="39" name="Group 5">
            <a:extLst>
              <a:ext uri="{FF2B5EF4-FFF2-40B4-BE49-F238E27FC236}">
                <a16:creationId xmlns:a16="http://schemas.microsoft.com/office/drawing/2014/main" id="{3803A374-7ED1-27D9-568D-31794C73E323}"/>
              </a:ext>
            </a:extLst>
          </p:cNvPr>
          <p:cNvGrpSpPr/>
          <p:nvPr/>
        </p:nvGrpSpPr>
        <p:grpSpPr>
          <a:xfrm>
            <a:off x="6211276" y="2367032"/>
            <a:ext cx="5690445" cy="1034480"/>
            <a:chOff x="0" y="0"/>
            <a:chExt cx="1498718" cy="272456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336400CD-C4ED-1824-4D5C-300ACF4EF61F}"/>
                </a:ext>
              </a:extLst>
            </p:cNvPr>
            <p:cNvSpPr/>
            <p:nvPr/>
          </p:nvSpPr>
          <p:spPr>
            <a:xfrm>
              <a:off x="0" y="0"/>
              <a:ext cx="1498718" cy="272456"/>
            </a:xfrm>
            <a:custGeom>
              <a:avLst/>
              <a:gdLst/>
              <a:ahLst/>
              <a:cxnLst/>
              <a:rect l="l" t="t" r="r" b="b"/>
              <a:pathLst>
                <a:path w="1498718" h="272456">
                  <a:moveTo>
                    <a:pt x="0" y="0"/>
                  </a:moveTo>
                  <a:lnTo>
                    <a:pt x="1498718" y="0"/>
                  </a:lnTo>
                  <a:lnTo>
                    <a:pt x="1498718" y="272456"/>
                  </a:lnTo>
                  <a:lnTo>
                    <a:pt x="0" y="272456"/>
                  </a:lnTo>
                  <a:close/>
                </a:path>
              </a:pathLst>
            </a:custGeom>
            <a:solidFill>
              <a:srgbClr val="EDB24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37112028-1E65-B8A8-63A5-3882ED3AA74B}"/>
                </a:ext>
              </a:extLst>
            </p:cNvPr>
            <p:cNvSpPr txBox="1"/>
            <p:nvPr/>
          </p:nvSpPr>
          <p:spPr>
            <a:xfrm>
              <a:off x="0" y="-47625"/>
              <a:ext cx="1498718" cy="320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2"/>
                </a:lnSpc>
              </a:pPr>
              <a:r>
                <a:rPr lang="en-US" sz="2251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Check  prices of both stocks are non-stationary (ADF Test)</a:t>
              </a:r>
            </a:p>
          </p:txBody>
        </p:sp>
      </p:grpSp>
      <p:grpSp>
        <p:nvGrpSpPr>
          <p:cNvPr id="42" name="Group 8">
            <a:extLst>
              <a:ext uri="{FF2B5EF4-FFF2-40B4-BE49-F238E27FC236}">
                <a16:creationId xmlns:a16="http://schemas.microsoft.com/office/drawing/2014/main" id="{C0BA0F69-A11B-87A7-14A7-606F163E61D0}"/>
              </a:ext>
            </a:extLst>
          </p:cNvPr>
          <p:cNvGrpSpPr/>
          <p:nvPr/>
        </p:nvGrpSpPr>
        <p:grpSpPr>
          <a:xfrm>
            <a:off x="13566359" y="2209421"/>
            <a:ext cx="1559140" cy="1349703"/>
            <a:chOff x="0" y="0"/>
            <a:chExt cx="410638" cy="355477"/>
          </a:xfrm>
        </p:grpSpPr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27C51863-308A-E984-8FE5-980DC24A47E8}"/>
                </a:ext>
              </a:extLst>
            </p:cNvPr>
            <p:cNvSpPr/>
            <p:nvPr/>
          </p:nvSpPr>
          <p:spPr>
            <a:xfrm>
              <a:off x="0" y="0"/>
              <a:ext cx="410638" cy="355477"/>
            </a:xfrm>
            <a:custGeom>
              <a:avLst/>
              <a:gdLst/>
              <a:ahLst/>
              <a:cxnLst/>
              <a:rect l="l" t="t" r="r" b="b"/>
              <a:pathLst>
                <a:path w="410638" h="355477">
                  <a:moveTo>
                    <a:pt x="0" y="0"/>
                  </a:moveTo>
                  <a:lnTo>
                    <a:pt x="410638" y="0"/>
                  </a:lnTo>
                  <a:lnTo>
                    <a:pt x="410638" y="355477"/>
                  </a:lnTo>
                  <a:lnTo>
                    <a:pt x="0" y="355477"/>
                  </a:lnTo>
                  <a:close/>
                </a:path>
              </a:pathLst>
            </a:custGeom>
            <a:solidFill>
              <a:srgbClr val="5F6F5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9DBE43BA-F3E5-F669-DE47-554C9D4F3BBF}"/>
                </a:ext>
              </a:extLst>
            </p:cNvPr>
            <p:cNvSpPr txBox="1"/>
            <p:nvPr/>
          </p:nvSpPr>
          <p:spPr>
            <a:xfrm>
              <a:off x="0" y="-57150"/>
              <a:ext cx="410638" cy="412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2"/>
                </a:lnSpc>
              </a:pPr>
              <a:r>
                <a:rPr lang="en-US" sz="2551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Not suitable</a:t>
              </a:r>
            </a:p>
          </p:txBody>
        </p:sp>
      </p:grpSp>
      <p:grpSp>
        <p:nvGrpSpPr>
          <p:cNvPr id="45" name="Group 11">
            <a:extLst>
              <a:ext uri="{FF2B5EF4-FFF2-40B4-BE49-F238E27FC236}">
                <a16:creationId xmlns:a16="http://schemas.microsoft.com/office/drawing/2014/main" id="{62BB87B2-7B65-514B-BA11-1F1BC41FE36C}"/>
              </a:ext>
            </a:extLst>
          </p:cNvPr>
          <p:cNvGrpSpPr/>
          <p:nvPr/>
        </p:nvGrpSpPr>
        <p:grpSpPr>
          <a:xfrm>
            <a:off x="6198192" y="4363537"/>
            <a:ext cx="5690445" cy="1041549"/>
            <a:chOff x="0" y="0"/>
            <a:chExt cx="1498718" cy="274317"/>
          </a:xfrm>
        </p:grpSpPr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36D76EB3-FCCE-63FB-614B-3F99E6FA9935}"/>
                </a:ext>
              </a:extLst>
            </p:cNvPr>
            <p:cNvSpPr/>
            <p:nvPr/>
          </p:nvSpPr>
          <p:spPr>
            <a:xfrm>
              <a:off x="0" y="0"/>
              <a:ext cx="1498718" cy="274317"/>
            </a:xfrm>
            <a:custGeom>
              <a:avLst/>
              <a:gdLst/>
              <a:ahLst/>
              <a:cxnLst/>
              <a:rect l="l" t="t" r="r" b="b"/>
              <a:pathLst>
                <a:path w="1498718" h="274317">
                  <a:moveTo>
                    <a:pt x="0" y="0"/>
                  </a:moveTo>
                  <a:lnTo>
                    <a:pt x="1498718" y="0"/>
                  </a:lnTo>
                  <a:lnTo>
                    <a:pt x="1498718" y="274317"/>
                  </a:lnTo>
                  <a:lnTo>
                    <a:pt x="0" y="274317"/>
                  </a:lnTo>
                  <a:close/>
                </a:path>
              </a:pathLst>
            </a:custGeom>
            <a:solidFill>
              <a:srgbClr val="EDB24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7" name="TextBox 13">
              <a:extLst>
                <a:ext uri="{FF2B5EF4-FFF2-40B4-BE49-F238E27FC236}">
                  <a16:creationId xmlns:a16="http://schemas.microsoft.com/office/drawing/2014/main" id="{CE908294-B9EC-BA36-EF23-0E07347E4605}"/>
                </a:ext>
              </a:extLst>
            </p:cNvPr>
            <p:cNvSpPr txBox="1"/>
            <p:nvPr/>
          </p:nvSpPr>
          <p:spPr>
            <a:xfrm>
              <a:off x="0" y="-47625"/>
              <a:ext cx="1498718" cy="321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2"/>
                </a:lnSpc>
              </a:pPr>
              <a:r>
                <a:rPr lang="en-US" sz="2251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Run OLS Regression: </a:t>
              </a:r>
            </a:p>
            <a:p>
              <a:pPr algn="ctr">
                <a:lnSpc>
                  <a:spcPts val="3152"/>
                </a:lnSpc>
              </a:pPr>
              <a:r>
                <a:rPr lang="en-US" sz="2251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Stock1 = α + β × Stock2 + ε</a:t>
              </a:r>
            </a:p>
          </p:txBody>
        </p:sp>
      </p:grpSp>
      <p:grpSp>
        <p:nvGrpSpPr>
          <p:cNvPr id="48" name="Group 14">
            <a:extLst>
              <a:ext uri="{FF2B5EF4-FFF2-40B4-BE49-F238E27FC236}">
                <a16:creationId xmlns:a16="http://schemas.microsoft.com/office/drawing/2014/main" id="{21C55243-19F0-0096-7BCA-AD510256ADCA}"/>
              </a:ext>
            </a:extLst>
          </p:cNvPr>
          <p:cNvGrpSpPr/>
          <p:nvPr/>
        </p:nvGrpSpPr>
        <p:grpSpPr>
          <a:xfrm>
            <a:off x="6198192" y="6653727"/>
            <a:ext cx="5690445" cy="965349"/>
            <a:chOff x="0" y="0"/>
            <a:chExt cx="1498718" cy="254248"/>
          </a:xfrm>
        </p:grpSpPr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FF0149A5-757C-2282-1D84-5E10BDA75609}"/>
                </a:ext>
              </a:extLst>
            </p:cNvPr>
            <p:cNvSpPr/>
            <p:nvPr/>
          </p:nvSpPr>
          <p:spPr>
            <a:xfrm>
              <a:off x="0" y="0"/>
              <a:ext cx="1498718" cy="254248"/>
            </a:xfrm>
            <a:custGeom>
              <a:avLst/>
              <a:gdLst/>
              <a:ahLst/>
              <a:cxnLst/>
              <a:rect l="l" t="t" r="r" b="b"/>
              <a:pathLst>
                <a:path w="1498718" h="254248">
                  <a:moveTo>
                    <a:pt x="0" y="0"/>
                  </a:moveTo>
                  <a:lnTo>
                    <a:pt x="1498718" y="0"/>
                  </a:lnTo>
                  <a:lnTo>
                    <a:pt x="1498718" y="254248"/>
                  </a:lnTo>
                  <a:lnTo>
                    <a:pt x="0" y="254248"/>
                  </a:lnTo>
                  <a:close/>
                </a:path>
              </a:pathLst>
            </a:custGeom>
            <a:solidFill>
              <a:srgbClr val="EDB24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0" name="TextBox 16">
              <a:extLst>
                <a:ext uri="{FF2B5EF4-FFF2-40B4-BE49-F238E27FC236}">
                  <a16:creationId xmlns:a16="http://schemas.microsoft.com/office/drawing/2014/main" id="{5B6456BA-C9C3-AD65-789D-1FCEBC11347C}"/>
                </a:ext>
              </a:extLst>
            </p:cNvPr>
            <p:cNvSpPr txBox="1"/>
            <p:nvPr/>
          </p:nvSpPr>
          <p:spPr>
            <a:xfrm>
              <a:off x="0" y="-47625"/>
              <a:ext cx="1498718" cy="301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2"/>
                </a:lnSpc>
              </a:pPr>
              <a:r>
                <a:rPr lang="en-US" sz="2251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Check residuals for stationarity (ADF Test on ε)</a:t>
              </a:r>
            </a:p>
          </p:txBody>
        </p:sp>
      </p:grpSp>
      <p:grpSp>
        <p:nvGrpSpPr>
          <p:cNvPr id="51" name="Group 17">
            <a:extLst>
              <a:ext uri="{FF2B5EF4-FFF2-40B4-BE49-F238E27FC236}">
                <a16:creationId xmlns:a16="http://schemas.microsoft.com/office/drawing/2014/main" id="{C03D2B1F-4478-4700-7F4A-E3E9F08E3E06}"/>
              </a:ext>
            </a:extLst>
          </p:cNvPr>
          <p:cNvGrpSpPr/>
          <p:nvPr/>
        </p:nvGrpSpPr>
        <p:grpSpPr>
          <a:xfrm>
            <a:off x="13554315" y="6462345"/>
            <a:ext cx="2243474" cy="1349703"/>
            <a:chOff x="0" y="0"/>
            <a:chExt cx="590874" cy="355477"/>
          </a:xfrm>
        </p:grpSpPr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0585B8A6-E367-3E59-6144-AD596943816F}"/>
                </a:ext>
              </a:extLst>
            </p:cNvPr>
            <p:cNvSpPr/>
            <p:nvPr/>
          </p:nvSpPr>
          <p:spPr>
            <a:xfrm>
              <a:off x="0" y="0"/>
              <a:ext cx="590874" cy="355477"/>
            </a:xfrm>
            <a:custGeom>
              <a:avLst/>
              <a:gdLst/>
              <a:ahLst/>
              <a:cxnLst/>
              <a:rect l="l" t="t" r="r" b="b"/>
              <a:pathLst>
                <a:path w="590874" h="355477">
                  <a:moveTo>
                    <a:pt x="0" y="0"/>
                  </a:moveTo>
                  <a:lnTo>
                    <a:pt x="590874" y="0"/>
                  </a:lnTo>
                  <a:lnTo>
                    <a:pt x="590874" y="355477"/>
                  </a:lnTo>
                  <a:lnTo>
                    <a:pt x="0" y="355477"/>
                  </a:lnTo>
                  <a:close/>
                </a:path>
              </a:pathLst>
            </a:custGeom>
            <a:solidFill>
              <a:srgbClr val="5F6F5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3" name="TextBox 19">
              <a:extLst>
                <a:ext uri="{FF2B5EF4-FFF2-40B4-BE49-F238E27FC236}">
                  <a16:creationId xmlns:a16="http://schemas.microsoft.com/office/drawing/2014/main" id="{0F50728F-B397-7164-A8B3-C45F4DF5609E}"/>
                </a:ext>
              </a:extLst>
            </p:cNvPr>
            <p:cNvSpPr txBox="1"/>
            <p:nvPr/>
          </p:nvSpPr>
          <p:spPr>
            <a:xfrm>
              <a:off x="0" y="-57150"/>
              <a:ext cx="590874" cy="412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2"/>
                </a:lnSpc>
              </a:pPr>
              <a:r>
                <a:rPr lang="en-US" sz="2551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Not cointegrated</a:t>
              </a:r>
            </a:p>
          </p:txBody>
        </p:sp>
      </p:grpSp>
      <p:sp>
        <p:nvSpPr>
          <p:cNvPr id="54" name="AutoShape 20">
            <a:extLst>
              <a:ext uri="{FF2B5EF4-FFF2-40B4-BE49-F238E27FC236}">
                <a16:creationId xmlns:a16="http://schemas.microsoft.com/office/drawing/2014/main" id="{0E89BBAD-235D-D47F-9912-6C936725870D}"/>
              </a:ext>
            </a:extLst>
          </p:cNvPr>
          <p:cNvSpPr/>
          <p:nvPr/>
        </p:nvSpPr>
        <p:spPr>
          <a:xfrm>
            <a:off x="9043415" y="1446657"/>
            <a:ext cx="13084" cy="9203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5" name="Group 21">
            <a:extLst>
              <a:ext uri="{FF2B5EF4-FFF2-40B4-BE49-F238E27FC236}">
                <a16:creationId xmlns:a16="http://schemas.microsoft.com/office/drawing/2014/main" id="{E955DBD2-F4E7-2E75-7C5B-36CE2714FA95}"/>
              </a:ext>
            </a:extLst>
          </p:cNvPr>
          <p:cNvGrpSpPr/>
          <p:nvPr/>
        </p:nvGrpSpPr>
        <p:grpSpPr>
          <a:xfrm>
            <a:off x="6994515" y="8676304"/>
            <a:ext cx="4097798" cy="1081973"/>
            <a:chOff x="0" y="0"/>
            <a:chExt cx="1079256" cy="284964"/>
          </a:xfrm>
        </p:grpSpPr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BABE999C-03C7-D54E-91B9-ED84948916EA}"/>
                </a:ext>
              </a:extLst>
            </p:cNvPr>
            <p:cNvSpPr/>
            <p:nvPr/>
          </p:nvSpPr>
          <p:spPr>
            <a:xfrm>
              <a:off x="0" y="0"/>
              <a:ext cx="1079256" cy="284964"/>
            </a:xfrm>
            <a:custGeom>
              <a:avLst/>
              <a:gdLst/>
              <a:ahLst/>
              <a:cxnLst/>
              <a:rect l="l" t="t" r="r" b="b"/>
              <a:pathLst>
                <a:path w="1079256" h="284964">
                  <a:moveTo>
                    <a:pt x="0" y="0"/>
                  </a:moveTo>
                  <a:lnTo>
                    <a:pt x="1079256" y="0"/>
                  </a:lnTo>
                  <a:lnTo>
                    <a:pt x="1079256" y="284964"/>
                  </a:lnTo>
                  <a:lnTo>
                    <a:pt x="0" y="284964"/>
                  </a:lnTo>
                  <a:close/>
                </a:path>
              </a:pathLst>
            </a:custGeom>
            <a:solidFill>
              <a:srgbClr val="5F6F5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7" name="TextBox 23">
              <a:extLst>
                <a:ext uri="{FF2B5EF4-FFF2-40B4-BE49-F238E27FC236}">
                  <a16:creationId xmlns:a16="http://schemas.microsoft.com/office/drawing/2014/main" id="{AA7A2F98-685F-049F-48DA-7DA977A19DCE}"/>
                </a:ext>
              </a:extLst>
            </p:cNvPr>
            <p:cNvSpPr txBox="1"/>
            <p:nvPr/>
          </p:nvSpPr>
          <p:spPr>
            <a:xfrm>
              <a:off x="0" y="-57150"/>
              <a:ext cx="1079256" cy="342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2"/>
                </a:lnSpc>
              </a:pPr>
              <a:r>
                <a:rPr lang="en-US" sz="2551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Cointegrated</a:t>
              </a:r>
            </a:p>
          </p:txBody>
        </p:sp>
      </p:grpSp>
      <p:sp>
        <p:nvSpPr>
          <p:cNvPr id="58" name="AutoShape 24">
            <a:extLst>
              <a:ext uri="{FF2B5EF4-FFF2-40B4-BE49-F238E27FC236}">
                <a16:creationId xmlns:a16="http://schemas.microsoft.com/office/drawing/2014/main" id="{AF8FBE3F-7E7D-EC51-66DA-9BB9A8DCF59D}"/>
              </a:ext>
            </a:extLst>
          </p:cNvPr>
          <p:cNvSpPr/>
          <p:nvPr/>
        </p:nvSpPr>
        <p:spPr>
          <a:xfrm flipH="1">
            <a:off x="9043415" y="3401512"/>
            <a:ext cx="13084" cy="9620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AutoShape 25">
            <a:extLst>
              <a:ext uri="{FF2B5EF4-FFF2-40B4-BE49-F238E27FC236}">
                <a16:creationId xmlns:a16="http://schemas.microsoft.com/office/drawing/2014/main" id="{6CE79269-29ED-5102-7FDB-495D5C2DF957}"/>
              </a:ext>
            </a:extLst>
          </p:cNvPr>
          <p:cNvSpPr/>
          <p:nvPr/>
        </p:nvSpPr>
        <p:spPr>
          <a:xfrm>
            <a:off x="9043415" y="5405086"/>
            <a:ext cx="0" cy="124864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0" name="AutoShape 26">
            <a:extLst>
              <a:ext uri="{FF2B5EF4-FFF2-40B4-BE49-F238E27FC236}">
                <a16:creationId xmlns:a16="http://schemas.microsoft.com/office/drawing/2014/main" id="{B1058AE8-C2A0-7030-4B45-F094A3ED2EEB}"/>
              </a:ext>
            </a:extLst>
          </p:cNvPr>
          <p:cNvSpPr/>
          <p:nvPr/>
        </p:nvSpPr>
        <p:spPr>
          <a:xfrm flipH="1">
            <a:off x="9043415" y="7619076"/>
            <a:ext cx="0" cy="10572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1" name="AutoShape 27">
            <a:extLst>
              <a:ext uri="{FF2B5EF4-FFF2-40B4-BE49-F238E27FC236}">
                <a16:creationId xmlns:a16="http://schemas.microsoft.com/office/drawing/2014/main" id="{74CB1619-16AD-D765-8650-C0BE67926941}"/>
              </a:ext>
            </a:extLst>
          </p:cNvPr>
          <p:cNvSpPr/>
          <p:nvPr/>
        </p:nvSpPr>
        <p:spPr>
          <a:xfrm>
            <a:off x="11901721" y="2884272"/>
            <a:ext cx="166463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2" name="AutoShape 28">
            <a:extLst>
              <a:ext uri="{FF2B5EF4-FFF2-40B4-BE49-F238E27FC236}">
                <a16:creationId xmlns:a16="http://schemas.microsoft.com/office/drawing/2014/main" id="{7C0CD596-9EDF-B606-A974-A5C5D241F4EF}"/>
              </a:ext>
            </a:extLst>
          </p:cNvPr>
          <p:cNvSpPr/>
          <p:nvPr/>
        </p:nvSpPr>
        <p:spPr>
          <a:xfrm>
            <a:off x="11946922" y="7137196"/>
            <a:ext cx="160739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3" name="TextBox 29">
            <a:extLst>
              <a:ext uri="{FF2B5EF4-FFF2-40B4-BE49-F238E27FC236}">
                <a16:creationId xmlns:a16="http://schemas.microsoft.com/office/drawing/2014/main" id="{2AA317A3-3044-5D35-607D-DDDC973DB0E1}"/>
              </a:ext>
            </a:extLst>
          </p:cNvPr>
          <p:cNvSpPr txBox="1"/>
          <p:nvPr/>
        </p:nvSpPr>
        <p:spPr>
          <a:xfrm>
            <a:off x="9056498" y="3696787"/>
            <a:ext cx="1243648" cy="3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8"/>
              </a:lnSpc>
              <a:spcBef>
                <a:spcPct val="0"/>
              </a:spcBef>
            </a:pPr>
            <a:r>
              <a:rPr lang="en-US" sz="21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YES</a:t>
            </a:r>
          </a:p>
        </p:txBody>
      </p:sp>
      <p:sp>
        <p:nvSpPr>
          <p:cNvPr id="64" name="TextBox 30">
            <a:extLst>
              <a:ext uri="{FF2B5EF4-FFF2-40B4-BE49-F238E27FC236}">
                <a16:creationId xmlns:a16="http://schemas.microsoft.com/office/drawing/2014/main" id="{C337648F-7273-6BF2-2B1C-F5406CBCE298}"/>
              </a:ext>
            </a:extLst>
          </p:cNvPr>
          <p:cNvSpPr txBox="1"/>
          <p:nvPr/>
        </p:nvSpPr>
        <p:spPr>
          <a:xfrm>
            <a:off x="9056498" y="7914351"/>
            <a:ext cx="1243648" cy="3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8"/>
              </a:lnSpc>
              <a:spcBef>
                <a:spcPct val="0"/>
              </a:spcBef>
            </a:pPr>
            <a:r>
              <a:rPr lang="en-US" sz="21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YES</a:t>
            </a:r>
          </a:p>
        </p:txBody>
      </p:sp>
      <p:sp>
        <p:nvSpPr>
          <p:cNvPr id="65" name="TextBox 31">
            <a:extLst>
              <a:ext uri="{FF2B5EF4-FFF2-40B4-BE49-F238E27FC236}">
                <a16:creationId xmlns:a16="http://schemas.microsoft.com/office/drawing/2014/main" id="{5B7F5367-0DF8-6B50-85A3-8540443D9CCF}"/>
              </a:ext>
            </a:extLst>
          </p:cNvPr>
          <p:cNvSpPr txBox="1"/>
          <p:nvPr/>
        </p:nvSpPr>
        <p:spPr>
          <a:xfrm>
            <a:off x="12427229" y="2357507"/>
            <a:ext cx="584161" cy="385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0"/>
              </a:lnSpc>
              <a:spcBef>
                <a:spcPct val="0"/>
              </a:spcBef>
            </a:pPr>
            <a:r>
              <a:rPr lang="en-US" sz="25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</a:t>
            </a:r>
          </a:p>
        </p:txBody>
      </p:sp>
      <p:sp>
        <p:nvSpPr>
          <p:cNvPr id="66" name="TextBox 32">
            <a:extLst>
              <a:ext uri="{FF2B5EF4-FFF2-40B4-BE49-F238E27FC236}">
                <a16:creationId xmlns:a16="http://schemas.microsoft.com/office/drawing/2014/main" id="{A14A7D26-15EC-DAAE-00EC-D4077E92AFA6}"/>
              </a:ext>
            </a:extLst>
          </p:cNvPr>
          <p:cNvSpPr txBox="1"/>
          <p:nvPr/>
        </p:nvSpPr>
        <p:spPr>
          <a:xfrm>
            <a:off x="12427229" y="6644202"/>
            <a:ext cx="584161" cy="385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0"/>
              </a:lnSpc>
              <a:spcBef>
                <a:spcPct val="0"/>
              </a:spcBef>
            </a:pPr>
            <a:r>
              <a:rPr lang="en-US" sz="255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95300" y="6710745"/>
            <a:ext cx="1911949" cy="4345338"/>
          </a:xfrm>
          <a:custGeom>
            <a:avLst/>
            <a:gdLst/>
            <a:ahLst/>
            <a:cxnLst/>
            <a:rect l="l" t="t" r="r" b="b"/>
            <a:pathLst>
              <a:path w="1911949" h="4345338">
                <a:moveTo>
                  <a:pt x="0" y="0"/>
                </a:moveTo>
                <a:lnTo>
                  <a:pt x="1911949" y="0"/>
                </a:lnTo>
                <a:lnTo>
                  <a:pt x="1911949" y="4345339"/>
                </a:lnTo>
                <a:lnTo>
                  <a:pt x="0" y="434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66079" y="6710745"/>
            <a:ext cx="1911949" cy="4345338"/>
          </a:xfrm>
          <a:custGeom>
            <a:avLst/>
            <a:gdLst/>
            <a:ahLst/>
            <a:cxnLst/>
            <a:rect l="l" t="t" r="r" b="b"/>
            <a:pathLst>
              <a:path w="1911949" h="4345338">
                <a:moveTo>
                  <a:pt x="0" y="0"/>
                </a:moveTo>
                <a:lnTo>
                  <a:pt x="1911949" y="0"/>
                </a:lnTo>
                <a:lnTo>
                  <a:pt x="1911949" y="4345339"/>
                </a:lnTo>
                <a:lnTo>
                  <a:pt x="0" y="434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95300" y="-769084"/>
            <a:ext cx="1911949" cy="4345338"/>
          </a:xfrm>
          <a:custGeom>
            <a:avLst/>
            <a:gdLst/>
            <a:ahLst/>
            <a:cxnLst/>
            <a:rect l="l" t="t" r="r" b="b"/>
            <a:pathLst>
              <a:path w="1911949" h="4345338">
                <a:moveTo>
                  <a:pt x="0" y="0"/>
                </a:moveTo>
                <a:lnTo>
                  <a:pt x="1911949" y="0"/>
                </a:lnTo>
                <a:lnTo>
                  <a:pt x="1911949" y="4345339"/>
                </a:lnTo>
                <a:lnTo>
                  <a:pt x="0" y="434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66079" y="-769084"/>
            <a:ext cx="1911949" cy="4345338"/>
          </a:xfrm>
          <a:custGeom>
            <a:avLst/>
            <a:gdLst/>
            <a:ahLst/>
            <a:cxnLst/>
            <a:rect l="l" t="t" r="r" b="b"/>
            <a:pathLst>
              <a:path w="1911949" h="4345338">
                <a:moveTo>
                  <a:pt x="0" y="0"/>
                </a:moveTo>
                <a:lnTo>
                  <a:pt x="1911949" y="0"/>
                </a:lnTo>
                <a:lnTo>
                  <a:pt x="1911949" y="4345339"/>
                </a:lnTo>
                <a:lnTo>
                  <a:pt x="0" y="434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495300" y="2939493"/>
            <a:ext cx="1911949" cy="4345338"/>
          </a:xfrm>
          <a:custGeom>
            <a:avLst/>
            <a:gdLst/>
            <a:ahLst/>
            <a:cxnLst/>
            <a:rect l="l" t="t" r="r" b="b"/>
            <a:pathLst>
              <a:path w="1911949" h="4345338">
                <a:moveTo>
                  <a:pt x="1911949" y="0"/>
                </a:moveTo>
                <a:lnTo>
                  <a:pt x="0" y="0"/>
                </a:lnTo>
                <a:lnTo>
                  <a:pt x="0" y="4345339"/>
                </a:lnTo>
                <a:lnTo>
                  <a:pt x="1911949" y="4345339"/>
                </a:lnTo>
                <a:lnTo>
                  <a:pt x="19119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866079" y="2939493"/>
            <a:ext cx="1911949" cy="4345338"/>
          </a:xfrm>
          <a:custGeom>
            <a:avLst/>
            <a:gdLst/>
            <a:ahLst/>
            <a:cxnLst/>
            <a:rect l="l" t="t" r="r" b="b"/>
            <a:pathLst>
              <a:path w="1911949" h="4345338">
                <a:moveTo>
                  <a:pt x="1911949" y="0"/>
                </a:moveTo>
                <a:lnTo>
                  <a:pt x="0" y="0"/>
                </a:lnTo>
                <a:lnTo>
                  <a:pt x="0" y="4345339"/>
                </a:lnTo>
                <a:lnTo>
                  <a:pt x="1911949" y="4345339"/>
                </a:lnTo>
                <a:lnTo>
                  <a:pt x="19119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30431" y="477058"/>
            <a:ext cx="8627138" cy="1093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183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 COINTEGRATION TEST RESULTS</a:t>
            </a:r>
          </a:p>
          <a:p>
            <a:pPr marL="0" lvl="0" indent="0" algn="ctr">
              <a:lnSpc>
                <a:spcPts val="3585"/>
              </a:lnSpc>
            </a:pPr>
            <a:r>
              <a:rPr lang="en-US" sz="2963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(Engle granger two step test)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16468" y="8390128"/>
            <a:ext cx="11455064" cy="977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5"/>
              </a:lnSpc>
            </a:pPr>
            <a:r>
              <a:rPr lang="en-US" sz="317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HDFCBANK And ICICIBANK are the pairs selected for further analysis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11933" y="2577269"/>
            <a:ext cx="14020762" cy="5342012"/>
            <a:chOff x="0" y="0"/>
            <a:chExt cx="18694350" cy="7122682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1470308"/>
              <a:ext cx="3206145" cy="1024942"/>
              <a:chOff x="0" y="0"/>
              <a:chExt cx="630863" cy="20167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0863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630863" h="201675">
                    <a:moveTo>
                      <a:pt x="32196" y="0"/>
                    </a:moveTo>
                    <a:lnTo>
                      <a:pt x="598667" y="0"/>
                    </a:lnTo>
                    <a:cubicBezTo>
                      <a:pt x="616449" y="0"/>
                      <a:pt x="630863" y="14415"/>
                      <a:pt x="630863" y="32196"/>
                    </a:cubicBezTo>
                    <a:lnTo>
                      <a:pt x="630863" y="169479"/>
                    </a:lnTo>
                    <a:cubicBezTo>
                      <a:pt x="630863" y="178017"/>
                      <a:pt x="627471" y="186207"/>
                      <a:pt x="621433" y="192245"/>
                    </a:cubicBezTo>
                    <a:cubicBezTo>
                      <a:pt x="615395" y="198283"/>
                      <a:pt x="607206" y="201675"/>
                      <a:pt x="598667" y="201675"/>
                    </a:cubicBezTo>
                    <a:lnTo>
                      <a:pt x="32196" y="201675"/>
                    </a:lnTo>
                    <a:cubicBezTo>
                      <a:pt x="23657" y="201675"/>
                      <a:pt x="15468" y="198283"/>
                      <a:pt x="9430" y="192245"/>
                    </a:cubicBezTo>
                    <a:cubicBezTo>
                      <a:pt x="3392" y="186207"/>
                      <a:pt x="0" y="178017"/>
                      <a:pt x="0" y="169479"/>
                    </a:cubicBezTo>
                    <a:lnTo>
                      <a:pt x="0" y="32196"/>
                    </a:lnTo>
                    <a:cubicBezTo>
                      <a:pt x="0" y="23657"/>
                      <a:pt x="3392" y="15468"/>
                      <a:pt x="9430" y="9430"/>
                    </a:cubicBezTo>
                    <a:cubicBezTo>
                      <a:pt x="15468" y="3392"/>
                      <a:pt x="23657" y="0"/>
                      <a:pt x="32196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57150"/>
                <a:ext cx="630863" cy="258825"/>
              </a:xfrm>
              <a:prstGeom prst="rect">
                <a:avLst/>
              </a:prstGeom>
            </p:spPr>
            <p:txBody>
              <a:bodyPr lIns="73937" tIns="73937" rIns="73937" bIns="73937" rtlCol="0" anchor="ctr"/>
              <a:lstStyle/>
              <a:p>
                <a:pPr algn="ctr">
                  <a:lnSpc>
                    <a:spcPts val="2939"/>
                  </a:lnSpc>
                </a:pPr>
                <a:r>
                  <a:rPr lang="en-US" sz="2099" b="1">
                    <a:solidFill>
                      <a:srgbClr val="3B4241"/>
                    </a:solidFill>
                    <a:latin typeface="Droid Serif Bold"/>
                    <a:ea typeface="Droid Serif Bold"/>
                    <a:cs typeface="Droid Serif Bold"/>
                    <a:sym typeface="Droid Serif Bold"/>
                  </a:rPr>
                  <a:t>1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2553806"/>
              <a:ext cx="3206145" cy="1027546"/>
              <a:chOff x="0" y="0"/>
              <a:chExt cx="630863" cy="20218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0863" cy="202187"/>
              </a:xfrm>
              <a:custGeom>
                <a:avLst/>
                <a:gdLst/>
                <a:ahLst/>
                <a:cxnLst/>
                <a:rect l="l" t="t" r="r" b="b"/>
                <a:pathLst>
                  <a:path w="630863" h="202187">
                    <a:moveTo>
                      <a:pt x="32196" y="0"/>
                    </a:moveTo>
                    <a:lnTo>
                      <a:pt x="598667" y="0"/>
                    </a:lnTo>
                    <a:cubicBezTo>
                      <a:pt x="616449" y="0"/>
                      <a:pt x="630863" y="14415"/>
                      <a:pt x="630863" y="32196"/>
                    </a:cubicBezTo>
                    <a:lnTo>
                      <a:pt x="630863" y="169991"/>
                    </a:lnTo>
                    <a:cubicBezTo>
                      <a:pt x="630863" y="178530"/>
                      <a:pt x="627471" y="186719"/>
                      <a:pt x="621433" y="192757"/>
                    </a:cubicBezTo>
                    <a:cubicBezTo>
                      <a:pt x="615395" y="198795"/>
                      <a:pt x="607206" y="202187"/>
                      <a:pt x="598667" y="202187"/>
                    </a:cubicBezTo>
                    <a:lnTo>
                      <a:pt x="32196" y="202187"/>
                    </a:lnTo>
                    <a:cubicBezTo>
                      <a:pt x="23657" y="202187"/>
                      <a:pt x="15468" y="198795"/>
                      <a:pt x="9430" y="192757"/>
                    </a:cubicBezTo>
                    <a:cubicBezTo>
                      <a:pt x="3392" y="186719"/>
                      <a:pt x="0" y="178530"/>
                      <a:pt x="0" y="169991"/>
                    </a:cubicBezTo>
                    <a:lnTo>
                      <a:pt x="0" y="32196"/>
                    </a:lnTo>
                    <a:cubicBezTo>
                      <a:pt x="0" y="23657"/>
                      <a:pt x="3392" y="15468"/>
                      <a:pt x="9430" y="9430"/>
                    </a:cubicBezTo>
                    <a:cubicBezTo>
                      <a:pt x="15468" y="3392"/>
                      <a:pt x="23657" y="0"/>
                      <a:pt x="32196" y="0"/>
                    </a:cubicBezTo>
                    <a:close/>
                  </a:path>
                </a:pathLst>
              </a:custGeom>
              <a:solidFill>
                <a:srgbClr val="D9D9D9">
                  <a:alpha val="49804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57150"/>
                <a:ext cx="630863" cy="259337"/>
              </a:xfrm>
              <a:prstGeom prst="rect">
                <a:avLst/>
              </a:prstGeom>
            </p:spPr>
            <p:txBody>
              <a:bodyPr lIns="73937" tIns="73937" rIns="73937" bIns="73937" rtlCol="0" anchor="ctr"/>
              <a:lstStyle/>
              <a:p>
                <a:pPr algn="ctr">
                  <a:lnSpc>
                    <a:spcPts val="2939"/>
                  </a:lnSpc>
                </a:pPr>
                <a:r>
                  <a:rPr lang="en-US" sz="2099" b="1">
                    <a:solidFill>
                      <a:srgbClr val="000000">
                        <a:alpha val="49804"/>
                      </a:srgbClr>
                    </a:solidFill>
                    <a:latin typeface="Droid Serif Bold"/>
                    <a:ea typeface="Droid Serif Bold"/>
                    <a:cs typeface="Droid Serif Bold"/>
                    <a:sym typeface="Droid Serif Bold"/>
                  </a:rPr>
                  <a:t>2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3644456"/>
              <a:ext cx="3206145" cy="1027546"/>
              <a:chOff x="0" y="0"/>
              <a:chExt cx="630863" cy="20218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0863" cy="202187"/>
              </a:xfrm>
              <a:custGeom>
                <a:avLst/>
                <a:gdLst/>
                <a:ahLst/>
                <a:cxnLst/>
                <a:rect l="l" t="t" r="r" b="b"/>
                <a:pathLst>
                  <a:path w="630863" h="202187">
                    <a:moveTo>
                      <a:pt x="32196" y="0"/>
                    </a:moveTo>
                    <a:lnTo>
                      <a:pt x="598667" y="0"/>
                    </a:lnTo>
                    <a:cubicBezTo>
                      <a:pt x="616449" y="0"/>
                      <a:pt x="630863" y="14415"/>
                      <a:pt x="630863" y="32196"/>
                    </a:cubicBezTo>
                    <a:lnTo>
                      <a:pt x="630863" y="169991"/>
                    </a:lnTo>
                    <a:cubicBezTo>
                      <a:pt x="630863" y="178530"/>
                      <a:pt x="627471" y="186719"/>
                      <a:pt x="621433" y="192757"/>
                    </a:cubicBezTo>
                    <a:cubicBezTo>
                      <a:pt x="615395" y="198795"/>
                      <a:pt x="607206" y="202187"/>
                      <a:pt x="598667" y="202187"/>
                    </a:cubicBezTo>
                    <a:lnTo>
                      <a:pt x="32196" y="202187"/>
                    </a:lnTo>
                    <a:cubicBezTo>
                      <a:pt x="23657" y="202187"/>
                      <a:pt x="15468" y="198795"/>
                      <a:pt x="9430" y="192757"/>
                    </a:cubicBezTo>
                    <a:cubicBezTo>
                      <a:pt x="3392" y="186719"/>
                      <a:pt x="0" y="178530"/>
                      <a:pt x="0" y="169991"/>
                    </a:cubicBezTo>
                    <a:lnTo>
                      <a:pt x="0" y="32196"/>
                    </a:lnTo>
                    <a:cubicBezTo>
                      <a:pt x="0" y="23657"/>
                      <a:pt x="3392" y="15468"/>
                      <a:pt x="9430" y="9430"/>
                    </a:cubicBezTo>
                    <a:cubicBezTo>
                      <a:pt x="15468" y="3392"/>
                      <a:pt x="23657" y="0"/>
                      <a:pt x="32196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57150"/>
                <a:ext cx="630863" cy="259337"/>
              </a:xfrm>
              <a:prstGeom prst="rect">
                <a:avLst/>
              </a:prstGeom>
            </p:spPr>
            <p:txBody>
              <a:bodyPr lIns="73937" tIns="73937" rIns="73937" bIns="73937" rtlCol="0" anchor="ctr"/>
              <a:lstStyle/>
              <a:p>
                <a:pPr algn="ctr">
                  <a:lnSpc>
                    <a:spcPts val="2939"/>
                  </a:lnSpc>
                </a:pPr>
                <a:r>
                  <a:rPr lang="en-US" sz="2099" b="1">
                    <a:solidFill>
                      <a:srgbClr val="3B4241"/>
                    </a:solidFill>
                    <a:latin typeface="Droid Serif Bold"/>
                    <a:ea typeface="Droid Serif Bold"/>
                    <a:cs typeface="Droid Serif Bold"/>
                    <a:sym typeface="Droid Serif Bold"/>
                  </a:rPr>
                  <a:t>3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4727955"/>
              <a:ext cx="3206145" cy="1027546"/>
              <a:chOff x="0" y="0"/>
              <a:chExt cx="630863" cy="20218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0863" cy="202187"/>
              </a:xfrm>
              <a:custGeom>
                <a:avLst/>
                <a:gdLst/>
                <a:ahLst/>
                <a:cxnLst/>
                <a:rect l="l" t="t" r="r" b="b"/>
                <a:pathLst>
                  <a:path w="630863" h="202187">
                    <a:moveTo>
                      <a:pt x="32196" y="0"/>
                    </a:moveTo>
                    <a:lnTo>
                      <a:pt x="598667" y="0"/>
                    </a:lnTo>
                    <a:cubicBezTo>
                      <a:pt x="616449" y="0"/>
                      <a:pt x="630863" y="14415"/>
                      <a:pt x="630863" y="32196"/>
                    </a:cubicBezTo>
                    <a:lnTo>
                      <a:pt x="630863" y="169991"/>
                    </a:lnTo>
                    <a:cubicBezTo>
                      <a:pt x="630863" y="178530"/>
                      <a:pt x="627471" y="186719"/>
                      <a:pt x="621433" y="192757"/>
                    </a:cubicBezTo>
                    <a:cubicBezTo>
                      <a:pt x="615395" y="198795"/>
                      <a:pt x="607206" y="202187"/>
                      <a:pt x="598667" y="202187"/>
                    </a:cubicBezTo>
                    <a:lnTo>
                      <a:pt x="32196" y="202187"/>
                    </a:lnTo>
                    <a:cubicBezTo>
                      <a:pt x="23657" y="202187"/>
                      <a:pt x="15468" y="198795"/>
                      <a:pt x="9430" y="192757"/>
                    </a:cubicBezTo>
                    <a:cubicBezTo>
                      <a:pt x="3392" y="186719"/>
                      <a:pt x="0" y="178530"/>
                      <a:pt x="0" y="169991"/>
                    </a:cubicBezTo>
                    <a:lnTo>
                      <a:pt x="0" y="32196"/>
                    </a:lnTo>
                    <a:cubicBezTo>
                      <a:pt x="0" y="23657"/>
                      <a:pt x="3392" y="15468"/>
                      <a:pt x="9430" y="9430"/>
                    </a:cubicBezTo>
                    <a:cubicBezTo>
                      <a:pt x="15468" y="3392"/>
                      <a:pt x="23657" y="0"/>
                      <a:pt x="32196" y="0"/>
                    </a:cubicBezTo>
                    <a:close/>
                  </a:path>
                </a:pathLst>
              </a:custGeom>
              <a:solidFill>
                <a:srgbClr val="D9D9D9">
                  <a:alpha val="49804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57150"/>
                <a:ext cx="630863" cy="259337"/>
              </a:xfrm>
              <a:prstGeom prst="rect">
                <a:avLst/>
              </a:prstGeom>
            </p:spPr>
            <p:txBody>
              <a:bodyPr lIns="73937" tIns="73937" rIns="73937" bIns="73937" rtlCol="0" anchor="ctr"/>
              <a:lstStyle/>
              <a:p>
                <a:pPr algn="ctr">
                  <a:lnSpc>
                    <a:spcPts val="2939"/>
                  </a:lnSpc>
                </a:pPr>
                <a:r>
                  <a:rPr lang="en-US" sz="2099" b="1">
                    <a:solidFill>
                      <a:srgbClr val="3B4241">
                        <a:alpha val="49804"/>
                      </a:srgbClr>
                    </a:solidFill>
                    <a:latin typeface="Droid Serif Bold"/>
                    <a:ea typeface="Droid Serif Bold"/>
                    <a:cs typeface="Droid Serif Bold"/>
                    <a:sym typeface="Droid Serif Bold"/>
                  </a:rPr>
                  <a:t>4</a:t>
                </a: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5811453"/>
              <a:ext cx="3206145" cy="1027546"/>
              <a:chOff x="0" y="0"/>
              <a:chExt cx="630863" cy="20218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0863" cy="202187"/>
              </a:xfrm>
              <a:custGeom>
                <a:avLst/>
                <a:gdLst/>
                <a:ahLst/>
                <a:cxnLst/>
                <a:rect l="l" t="t" r="r" b="b"/>
                <a:pathLst>
                  <a:path w="630863" h="202187">
                    <a:moveTo>
                      <a:pt x="32196" y="0"/>
                    </a:moveTo>
                    <a:lnTo>
                      <a:pt x="598667" y="0"/>
                    </a:lnTo>
                    <a:cubicBezTo>
                      <a:pt x="616449" y="0"/>
                      <a:pt x="630863" y="14415"/>
                      <a:pt x="630863" y="32196"/>
                    </a:cubicBezTo>
                    <a:lnTo>
                      <a:pt x="630863" y="169991"/>
                    </a:lnTo>
                    <a:cubicBezTo>
                      <a:pt x="630863" y="178530"/>
                      <a:pt x="627471" y="186719"/>
                      <a:pt x="621433" y="192757"/>
                    </a:cubicBezTo>
                    <a:cubicBezTo>
                      <a:pt x="615395" y="198795"/>
                      <a:pt x="607206" y="202187"/>
                      <a:pt x="598667" y="202187"/>
                    </a:cubicBezTo>
                    <a:lnTo>
                      <a:pt x="32196" y="202187"/>
                    </a:lnTo>
                    <a:cubicBezTo>
                      <a:pt x="23657" y="202187"/>
                      <a:pt x="15468" y="198795"/>
                      <a:pt x="9430" y="192757"/>
                    </a:cubicBezTo>
                    <a:cubicBezTo>
                      <a:pt x="3392" y="186719"/>
                      <a:pt x="0" y="178530"/>
                      <a:pt x="0" y="169991"/>
                    </a:cubicBezTo>
                    <a:lnTo>
                      <a:pt x="0" y="32196"/>
                    </a:lnTo>
                    <a:cubicBezTo>
                      <a:pt x="0" y="23657"/>
                      <a:pt x="3392" y="15468"/>
                      <a:pt x="9430" y="9430"/>
                    </a:cubicBezTo>
                    <a:cubicBezTo>
                      <a:pt x="15468" y="3392"/>
                      <a:pt x="23657" y="0"/>
                      <a:pt x="32196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57150"/>
                <a:ext cx="630863" cy="259337"/>
              </a:xfrm>
              <a:prstGeom prst="rect">
                <a:avLst/>
              </a:prstGeom>
            </p:spPr>
            <p:txBody>
              <a:bodyPr lIns="73937" tIns="73937" rIns="73937" bIns="73937" rtlCol="0" anchor="ctr"/>
              <a:lstStyle/>
              <a:p>
                <a:pPr algn="ctr">
                  <a:lnSpc>
                    <a:spcPts val="2939"/>
                  </a:lnSpc>
                </a:pPr>
                <a:r>
                  <a:rPr lang="en-US" sz="2099" b="1">
                    <a:solidFill>
                      <a:srgbClr val="3B4241"/>
                    </a:solidFill>
                    <a:latin typeface="Droid Serif Bold"/>
                    <a:ea typeface="Droid Serif Bold"/>
                    <a:cs typeface="Droid Serif Bold"/>
                    <a:sym typeface="Droid Serif Bold"/>
                  </a:rPr>
                  <a:t>5</a:t>
                </a: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3303739" y="1470308"/>
              <a:ext cx="3774457" cy="5368691"/>
              <a:chOff x="0" y="0"/>
              <a:chExt cx="742688" cy="105638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42688" cy="1056381"/>
              </a:xfrm>
              <a:custGeom>
                <a:avLst/>
                <a:gdLst/>
                <a:ahLst/>
                <a:cxnLst/>
                <a:rect l="l" t="t" r="r" b="b"/>
                <a:pathLst>
                  <a:path w="742688" h="1056381">
                    <a:moveTo>
                      <a:pt x="27348" y="0"/>
                    </a:moveTo>
                    <a:lnTo>
                      <a:pt x="715340" y="0"/>
                    </a:lnTo>
                    <a:cubicBezTo>
                      <a:pt x="730444" y="0"/>
                      <a:pt x="742688" y="12244"/>
                      <a:pt x="742688" y="27348"/>
                    </a:cubicBezTo>
                    <a:lnTo>
                      <a:pt x="742688" y="1029033"/>
                    </a:lnTo>
                    <a:cubicBezTo>
                      <a:pt x="742688" y="1036286"/>
                      <a:pt x="739807" y="1043242"/>
                      <a:pt x="734678" y="1048371"/>
                    </a:cubicBezTo>
                    <a:cubicBezTo>
                      <a:pt x="729549" y="1053500"/>
                      <a:pt x="722593" y="1056381"/>
                      <a:pt x="715340" y="1056381"/>
                    </a:cubicBezTo>
                    <a:lnTo>
                      <a:pt x="27348" y="1056381"/>
                    </a:lnTo>
                    <a:cubicBezTo>
                      <a:pt x="12244" y="1056381"/>
                      <a:pt x="0" y="1044137"/>
                      <a:pt x="0" y="1029033"/>
                    </a:cubicBezTo>
                    <a:lnTo>
                      <a:pt x="0" y="27348"/>
                    </a:lnTo>
                    <a:cubicBezTo>
                      <a:pt x="0" y="12244"/>
                      <a:pt x="12244" y="0"/>
                      <a:pt x="27348" y="0"/>
                    </a:cubicBezTo>
                    <a:close/>
                  </a:path>
                </a:pathLst>
              </a:custGeom>
              <a:solidFill>
                <a:srgbClr val="1EBBC2">
                  <a:alpha val="29804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742688" cy="1084956"/>
              </a:xfrm>
              <a:prstGeom prst="rect">
                <a:avLst/>
              </a:prstGeom>
            </p:spPr>
            <p:txBody>
              <a:bodyPr lIns="73937" tIns="73937" rIns="73937" bIns="73937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3303739" y="0"/>
              <a:ext cx="3774457" cy="1372713"/>
              <a:chOff x="0" y="0"/>
              <a:chExt cx="742688" cy="27010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742688" cy="270105"/>
              </a:xfrm>
              <a:custGeom>
                <a:avLst/>
                <a:gdLst/>
                <a:ahLst/>
                <a:cxnLst/>
                <a:rect l="l" t="t" r="r" b="b"/>
                <a:pathLst>
                  <a:path w="742688" h="270105">
                    <a:moveTo>
                      <a:pt x="27348" y="0"/>
                    </a:moveTo>
                    <a:lnTo>
                      <a:pt x="715340" y="0"/>
                    </a:lnTo>
                    <a:cubicBezTo>
                      <a:pt x="730444" y="0"/>
                      <a:pt x="742688" y="12244"/>
                      <a:pt x="742688" y="27348"/>
                    </a:cubicBezTo>
                    <a:lnTo>
                      <a:pt x="742688" y="242756"/>
                    </a:lnTo>
                    <a:cubicBezTo>
                      <a:pt x="742688" y="250009"/>
                      <a:pt x="739807" y="256966"/>
                      <a:pt x="734678" y="262094"/>
                    </a:cubicBezTo>
                    <a:cubicBezTo>
                      <a:pt x="729549" y="267223"/>
                      <a:pt x="722593" y="270105"/>
                      <a:pt x="715340" y="270105"/>
                    </a:cubicBezTo>
                    <a:lnTo>
                      <a:pt x="27348" y="270105"/>
                    </a:lnTo>
                    <a:cubicBezTo>
                      <a:pt x="12244" y="270105"/>
                      <a:pt x="0" y="257860"/>
                      <a:pt x="0" y="242756"/>
                    </a:cubicBezTo>
                    <a:lnTo>
                      <a:pt x="0" y="27348"/>
                    </a:lnTo>
                    <a:cubicBezTo>
                      <a:pt x="0" y="12244"/>
                      <a:pt x="12244" y="0"/>
                      <a:pt x="27348" y="0"/>
                    </a:cubicBezTo>
                    <a:close/>
                  </a:path>
                </a:pathLst>
              </a:custGeom>
              <a:solidFill>
                <a:srgbClr val="1EBBC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57150"/>
                <a:ext cx="742688" cy="327255"/>
              </a:xfrm>
              <a:prstGeom prst="rect">
                <a:avLst/>
              </a:prstGeom>
            </p:spPr>
            <p:txBody>
              <a:bodyPr lIns="73937" tIns="73937" rIns="73937" bIns="73937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b="1">
                    <a:solidFill>
                      <a:srgbClr val="000000"/>
                    </a:solidFill>
                    <a:latin typeface="Droid Serif Bold"/>
                    <a:ea typeface="Droid Serif Bold"/>
                    <a:cs typeface="Droid Serif Bold"/>
                    <a:sym typeface="Droid Serif Bold"/>
                  </a:rPr>
                  <a:t>Stock 1</a:t>
                </a: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7175790" y="0"/>
              <a:ext cx="3774457" cy="1372713"/>
              <a:chOff x="0" y="0"/>
              <a:chExt cx="742688" cy="27010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42688" cy="270105"/>
              </a:xfrm>
              <a:custGeom>
                <a:avLst/>
                <a:gdLst/>
                <a:ahLst/>
                <a:cxnLst/>
                <a:rect l="l" t="t" r="r" b="b"/>
                <a:pathLst>
                  <a:path w="742688" h="270105">
                    <a:moveTo>
                      <a:pt x="27348" y="0"/>
                    </a:moveTo>
                    <a:lnTo>
                      <a:pt x="715340" y="0"/>
                    </a:lnTo>
                    <a:cubicBezTo>
                      <a:pt x="730444" y="0"/>
                      <a:pt x="742688" y="12244"/>
                      <a:pt x="742688" y="27348"/>
                    </a:cubicBezTo>
                    <a:lnTo>
                      <a:pt x="742688" y="242756"/>
                    </a:lnTo>
                    <a:cubicBezTo>
                      <a:pt x="742688" y="250009"/>
                      <a:pt x="739807" y="256966"/>
                      <a:pt x="734678" y="262094"/>
                    </a:cubicBezTo>
                    <a:cubicBezTo>
                      <a:pt x="729549" y="267223"/>
                      <a:pt x="722593" y="270105"/>
                      <a:pt x="715340" y="270105"/>
                    </a:cubicBezTo>
                    <a:lnTo>
                      <a:pt x="27348" y="270105"/>
                    </a:lnTo>
                    <a:cubicBezTo>
                      <a:pt x="12244" y="270105"/>
                      <a:pt x="0" y="257860"/>
                      <a:pt x="0" y="242756"/>
                    </a:cubicBezTo>
                    <a:lnTo>
                      <a:pt x="0" y="27348"/>
                    </a:lnTo>
                    <a:cubicBezTo>
                      <a:pt x="0" y="12244"/>
                      <a:pt x="12244" y="0"/>
                      <a:pt x="27348" y="0"/>
                    </a:cubicBezTo>
                    <a:close/>
                  </a:path>
                </a:pathLst>
              </a:custGeom>
              <a:solidFill>
                <a:srgbClr val="A2CD3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57150"/>
                <a:ext cx="742688" cy="327255"/>
              </a:xfrm>
              <a:prstGeom prst="rect">
                <a:avLst/>
              </a:prstGeom>
            </p:spPr>
            <p:txBody>
              <a:bodyPr lIns="73937" tIns="73937" rIns="73937" bIns="73937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b="1">
                    <a:solidFill>
                      <a:srgbClr val="000000"/>
                    </a:solidFill>
                    <a:latin typeface="Droid Serif Bold"/>
                    <a:ea typeface="Droid Serif Bold"/>
                    <a:cs typeface="Droid Serif Bold"/>
                    <a:sym typeface="Droid Serif Bold"/>
                  </a:rPr>
                  <a:t>Stock 2</a:t>
                </a: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11047841" y="0"/>
              <a:ext cx="3774457" cy="1372713"/>
              <a:chOff x="0" y="0"/>
              <a:chExt cx="742688" cy="270105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742688" cy="270105"/>
              </a:xfrm>
              <a:custGeom>
                <a:avLst/>
                <a:gdLst/>
                <a:ahLst/>
                <a:cxnLst/>
                <a:rect l="l" t="t" r="r" b="b"/>
                <a:pathLst>
                  <a:path w="742688" h="270105">
                    <a:moveTo>
                      <a:pt x="27348" y="0"/>
                    </a:moveTo>
                    <a:lnTo>
                      <a:pt x="715340" y="0"/>
                    </a:lnTo>
                    <a:cubicBezTo>
                      <a:pt x="730444" y="0"/>
                      <a:pt x="742688" y="12244"/>
                      <a:pt x="742688" y="27348"/>
                    </a:cubicBezTo>
                    <a:lnTo>
                      <a:pt x="742688" y="242756"/>
                    </a:lnTo>
                    <a:cubicBezTo>
                      <a:pt x="742688" y="250009"/>
                      <a:pt x="739807" y="256966"/>
                      <a:pt x="734678" y="262094"/>
                    </a:cubicBezTo>
                    <a:cubicBezTo>
                      <a:pt x="729549" y="267223"/>
                      <a:pt x="722593" y="270105"/>
                      <a:pt x="715340" y="270105"/>
                    </a:cubicBezTo>
                    <a:lnTo>
                      <a:pt x="27348" y="270105"/>
                    </a:lnTo>
                    <a:cubicBezTo>
                      <a:pt x="12244" y="270105"/>
                      <a:pt x="0" y="257860"/>
                      <a:pt x="0" y="242756"/>
                    </a:cubicBezTo>
                    <a:lnTo>
                      <a:pt x="0" y="27348"/>
                    </a:lnTo>
                    <a:cubicBezTo>
                      <a:pt x="0" y="12244"/>
                      <a:pt x="12244" y="0"/>
                      <a:pt x="27348" y="0"/>
                    </a:cubicBezTo>
                    <a:close/>
                  </a:path>
                </a:pathLst>
              </a:custGeom>
              <a:solidFill>
                <a:srgbClr val="FD6D6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57150"/>
                <a:ext cx="742688" cy="327255"/>
              </a:xfrm>
              <a:prstGeom prst="rect">
                <a:avLst/>
              </a:prstGeom>
            </p:spPr>
            <p:txBody>
              <a:bodyPr lIns="73937" tIns="73937" rIns="73937" bIns="73937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b="1">
                    <a:solidFill>
                      <a:srgbClr val="000000"/>
                    </a:solidFill>
                    <a:latin typeface="Droid Serif Bold"/>
                    <a:ea typeface="Droid Serif Bold"/>
                    <a:cs typeface="Droid Serif Bold"/>
                    <a:sym typeface="Droid Serif Bold"/>
                  </a:rPr>
                  <a:t>p-value</a:t>
                </a:r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14919892" y="0"/>
              <a:ext cx="3774457" cy="1372713"/>
              <a:chOff x="0" y="0"/>
              <a:chExt cx="742688" cy="270105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42688" cy="270105"/>
              </a:xfrm>
              <a:custGeom>
                <a:avLst/>
                <a:gdLst/>
                <a:ahLst/>
                <a:cxnLst/>
                <a:rect l="l" t="t" r="r" b="b"/>
                <a:pathLst>
                  <a:path w="742688" h="270105">
                    <a:moveTo>
                      <a:pt x="27348" y="0"/>
                    </a:moveTo>
                    <a:lnTo>
                      <a:pt x="715340" y="0"/>
                    </a:lnTo>
                    <a:cubicBezTo>
                      <a:pt x="730444" y="0"/>
                      <a:pt x="742688" y="12244"/>
                      <a:pt x="742688" y="27348"/>
                    </a:cubicBezTo>
                    <a:lnTo>
                      <a:pt x="742688" y="242756"/>
                    </a:lnTo>
                    <a:cubicBezTo>
                      <a:pt x="742688" y="250009"/>
                      <a:pt x="739807" y="256966"/>
                      <a:pt x="734678" y="262094"/>
                    </a:cubicBezTo>
                    <a:cubicBezTo>
                      <a:pt x="729549" y="267223"/>
                      <a:pt x="722593" y="270105"/>
                      <a:pt x="715340" y="270105"/>
                    </a:cubicBezTo>
                    <a:lnTo>
                      <a:pt x="27348" y="270105"/>
                    </a:lnTo>
                    <a:cubicBezTo>
                      <a:pt x="12244" y="270105"/>
                      <a:pt x="0" y="257860"/>
                      <a:pt x="0" y="242756"/>
                    </a:cubicBezTo>
                    <a:lnTo>
                      <a:pt x="0" y="27348"/>
                    </a:lnTo>
                    <a:cubicBezTo>
                      <a:pt x="0" y="12244"/>
                      <a:pt x="12244" y="0"/>
                      <a:pt x="27348" y="0"/>
                    </a:cubicBezTo>
                    <a:close/>
                  </a:path>
                </a:pathLst>
              </a:custGeom>
              <a:solidFill>
                <a:srgbClr val="93468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57150"/>
                <a:ext cx="742688" cy="327255"/>
              </a:xfrm>
              <a:prstGeom prst="rect">
                <a:avLst/>
              </a:prstGeom>
            </p:spPr>
            <p:txBody>
              <a:bodyPr lIns="73937" tIns="73937" rIns="73937" bIns="73937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b="1">
                    <a:solidFill>
                      <a:srgbClr val="000000"/>
                    </a:solidFill>
                    <a:latin typeface="Droid Serif Bold"/>
                    <a:ea typeface="Droid Serif Bold"/>
                    <a:cs typeface="Droid Serif Bold"/>
                    <a:sym typeface="Droid Serif Bold"/>
                  </a:rPr>
                  <a:t>Cointegrated</a:t>
                </a:r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206145" y="1713630"/>
              <a:ext cx="4109938" cy="5409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0"/>
                </a:lnSpc>
              </a:pPr>
              <a:r>
                <a:rPr lang="en-US" sz="1936" b="1">
                  <a:solidFill>
                    <a:srgbClr val="191919"/>
                  </a:solidFill>
                  <a:latin typeface="Droid Serif Bold"/>
                  <a:ea typeface="Droid Serif Bold"/>
                  <a:cs typeface="Droid Serif Bold"/>
                  <a:sym typeface="Droid Serif Bold"/>
                </a:rPr>
                <a:t>HDFC BANK.NS</a:t>
              </a:r>
            </a:p>
            <a:p>
              <a:pPr algn="ctr">
                <a:lnSpc>
                  <a:spcPts val="3330"/>
                </a:lnSpc>
              </a:pPr>
              <a:endParaRPr lang="en-US" sz="1936" b="1">
                <a:solidFill>
                  <a:srgbClr val="191919"/>
                </a:solidFill>
                <a:latin typeface="Droid Serif Bold"/>
                <a:ea typeface="Droid Serif Bold"/>
                <a:cs typeface="Droid Serif Bold"/>
                <a:sym typeface="Droid Serif Bold"/>
              </a:endParaRPr>
            </a:p>
            <a:p>
              <a:pPr algn="ctr">
                <a:lnSpc>
                  <a:spcPts val="3330"/>
                </a:lnSpc>
              </a:pPr>
              <a:r>
                <a:rPr lang="en-US" sz="1936" b="1">
                  <a:solidFill>
                    <a:srgbClr val="191919"/>
                  </a:solidFill>
                  <a:latin typeface="Droid Serif Bold"/>
                  <a:ea typeface="Droid Serif Bold"/>
                  <a:cs typeface="Droid Serif Bold"/>
                  <a:sym typeface="Droid Serif Bold"/>
                </a:rPr>
                <a:t>INDUSINBK.NS</a:t>
              </a:r>
            </a:p>
            <a:p>
              <a:pPr algn="ctr">
                <a:lnSpc>
                  <a:spcPts val="3330"/>
                </a:lnSpc>
              </a:pPr>
              <a:endParaRPr lang="en-US" sz="1936" b="1">
                <a:solidFill>
                  <a:srgbClr val="191919"/>
                </a:solidFill>
                <a:latin typeface="Droid Serif Bold"/>
                <a:ea typeface="Droid Serif Bold"/>
                <a:cs typeface="Droid Serif Bold"/>
                <a:sym typeface="Droid Serif Bold"/>
              </a:endParaRPr>
            </a:p>
            <a:p>
              <a:pPr algn="ctr">
                <a:lnSpc>
                  <a:spcPts val="3330"/>
                </a:lnSpc>
              </a:pPr>
              <a:r>
                <a:rPr lang="en-US" sz="1936" b="1">
                  <a:solidFill>
                    <a:srgbClr val="191919"/>
                  </a:solidFill>
                  <a:latin typeface="Droid Serif Bold"/>
                  <a:ea typeface="Droid Serif Bold"/>
                  <a:cs typeface="Droid Serif Bold"/>
                  <a:sym typeface="Droid Serif Bold"/>
                </a:rPr>
                <a:t>ICICI BANK.NS</a:t>
              </a:r>
            </a:p>
            <a:p>
              <a:pPr algn="ctr">
                <a:lnSpc>
                  <a:spcPts val="3330"/>
                </a:lnSpc>
              </a:pPr>
              <a:endParaRPr lang="en-US" sz="1936" b="1">
                <a:solidFill>
                  <a:srgbClr val="191919"/>
                </a:solidFill>
                <a:latin typeface="Droid Serif Bold"/>
                <a:ea typeface="Droid Serif Bold"/>
                <a:cs typeface="Droid Serif Bold"/>
                <a:sym typeface="Droid Serif Bold"/>
              </a:endParaRPr>
            </a:p>
            <a:p>
              <a:pPr algn="ctr">
                <a:lnSpc>
                  <a:spcPts val="3330"/>
                </a:lnSpc>
              </a:pPr>
              <a:r>
                <a:rPr lang="en-US" sz="1936" b="1">
                  <a:solidFill>
                    <a:srgbClr val="191919"/>
                  </a:solidFill>
                  <a:latin typeface="Droid Serif Bold"/>
                  <a:ea typeface="Droid Serif Bold"/>
                  <a:cs typeface="Droid Serif Bold"/>
                  <a:sym typeface="Droid Serif Bold"/>
                </a:rPr>
                <a:t>FEDERAL BNK.NS</a:t>
              </a:r>
            </a:p>
            <a:p>
              <a:pPr algn="ctr">
                <a:lnSpc>
                  <a:spcPts val="3330"/>
                </a:lnSpc>
              </a:pPr>
              <a:endParaRPr lang="en-US" sz="1936" b="1">
                <a:solidFill>
                  <a:srgbClr val="191919"/>
                </a:solidFill>
                <a:latin typeface="Droid Serif Bold"/>
                <a:ea typeface="Droid Serif Bold"/>
                <a:cs typeface="Droid Serif Bold"/>
                <a:sym typeface="Droid Serif Bold"/>
              </a:endParaRPr>
            </a:p>
            <a:p>
              <a:pPr algn="ctr">
                <a:lnSpc>
                  <a:spcPts val="3330"/>
                </a:lnSpc>
              </a:pPr>
              <a:r>
                <a:rPr lang="en-US" sz="1936" b="1">
                  <a:solidFill>
                    <a:srgbClr val="191919"/>
                  </a:solidFill>
                  <a:latin typeface="Droid Serif Bold"/>
                  <a:ea typeface="Droid Serif Bold"/>
                  <a:cs typeface="Droid Serif Bold"/>
                  <a:sym typeface="Droid Serif Bold"/>
                </a:rPr>
                <a:t>FEDERAL BNK.NS</a:t>
              </a:r>
            </a:p>
            <a:p>
              <a:pPr algn="ctr">
                <a:lnSpc>
                  <a:spcPts val="3330"/>
                </a:lnSpc>
              </a:pPr>
              <a:endParaRPr lang="en-US" sz="1936" b="1">
                <a:solidFill>
                  <a:srgbClr val="191919"/>
                </a:solidFill>
                <a:latin typeface="Droid Serif Bold"/>
                <a:ea typeface="Droid Serif Bold"/>
                <a:cs typeface="Droid Serif Bold"/>
                <a:sym typeface="Droid Serif Bold"/>
              </a:endParaRPr>
            </a:p>
          </p:txBody>
        </p:sp>
        <p:grpSp>
          <p:nvGrpSpPr>
            <p:cNvPr id="42" name="Group 42"/>
            <p:cNvGrpSpPr/>
            <p:nvPr/>
          </p:nvGrpSpPr>
          <p:grpSpPr>
            <a:xfrm>
              <a:off x="7175790" y="1470308"/>
              <a:ext cx="3774457" cy="5339413"/>
              <a:chOff x="0" y="0"/>
              <a:chExt cx="742688" cy="105062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42688" cy="1050620"/>
              </a:xfrm>
              <a:custGeom>
                <a:avLst/>
                <a:gdLst/>
                <a:ahLst/>
                <a:cxnLst/>
                <a:rect l="l" t="t" r="r" b="b"/>
                <a:pathLst>
                  <a:path w="742688" h="1050620">
                    <a:moveTo>
                      <a:pt x="27348" y="0"/>
                    </a:moveTo>
                    <a:lnTo>
                      <a:pt x="715340" y="0"/>
                    </a:lnTo>
                    <a:cubicBezTo>
                      <a:pt x="730444" y="0"/>
                      <a:pt x="742688" y="12244"/>
                      <a:pt x="742688" y="27348"/>
                    </a:cubicBezTo>
                    <a:lnTo>
                      <a:pt x="742688" y="1023272"/>
                    </a:lnTo>
                    <a:cubicBezTo>
                      <a:pt x="742688" y="1030525"/>
                      <a:pt x="739807" y="1037481"/>
                      <a:pt x="734678" y="1042610"/>
                    </a:cubicBezTo>
                    <a:cubicBezTo>
                      <a:pt x="729549" y="1047739"/>
                      <a:pt x="722593" y="1050620"/>
                      <a:pt x="715340" y="1050620"/>
                    </a:cubicBezTo>
                    <a:lnTo>
                      <a:pt x="27348" y="1050620"/>
                    </a:lnTo>
                    <a:cubicBezTo>
                      <a:pt x="12244" y="1050620"/>
                      <a:pt x="0" y="1038376"/>
                      <a:pt x="0" y="1023272"/>
                    </a:cubicBezTo>
                    <a:lnTo>
                      <a:pt x="0" y="27348"/>
                    </a:lnTo>
                    <a:cubicBezTo>
                      <a:pt x="0" y="12244"/>
                      <a:pt x="12244" y="0"/>
                      <a:pt x="27348" y="0"/>
                    </a:cubicBezTo>
                    <a:close/>
                  </a:path>
                </a:pathLst>
              </a:custGeom>
              <a:solidFill>
                <a:srgbClr val="A2CD37">
                  <a:alpha val="29804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28575"/>
                <a:ext cx="742688" cy="1079195"/>
              </a:xfrm>
              <a:prstGeom prst="rect">
                <a:avLst/>
              </a:prstGeom>
            </p:spPr>
            <p:txBody>
              <a:bodyPr lIns="73937" tIns="73937" rIns="73937" bIns="73937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7481238" y="1676876"/>
              <a:ext cx="3284974" cy="5408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5"/>
                </a:lnSpc>
              </a:pPr>
              <a:r>
                <a:rPr lang="en-US" sz="1939" b="1">
                  <a:solidFill>
                    <a:srgbClr val="191919"/>
                  </a:solidFill>
                  <a:latin typeface="Droid Serif Bold"/>
                  <a:ea typeface="Droid Serif Bold"/>
                  <a:cs typeface="Droid Serif Bold"/>
                  <a:sym typeface="Droid Serif Bold"/>
                </a:rPr>
                <a:t>ICICIBANK.NS</a:t>
              </a:r>
            </a:p>
            <a:p>
              <a:pPr algn="ctr">
                <a:lnSpc>
                  <a:spcPts val="3335"/>
                </a:lnSpc>
              </a:pPr>
              <a:endParaRPr lang="en-US" sz="1939" b="1">
                <a:solidFill>
                  <a:srgbClr val="191919"/>
                </a:solidFill>
                <a:latin typeface="Droid Serif Bold"/>
                <a:ea typeface="Droid Serif Bold"/>
                <a:cs typeface="Droid Serif Bold"/>
                <a:sym typeface="Droid Serif Bold"/>
              </a:endParaRPr>
            </a:p>
            <a:p>
              <a:pPr algn="ctr">
                <a:lnSpc>
                  <a:spcPts val="3335"/>
                </a:lnSpc>
              </a:pPr>
              <a:r>
                <a:rPr lang="en-US" sz="1939" b="1">
                  <a:solidFill>
                    <a:srgbClr val="191919"/>
                  </a:solidFill>
                  <a:latin typeface="Droid Serif Bold"/>
                  <a:ea typeface="Droid Serif Bold"/>
                  <a:cs typeface="Droid Serif Bold"/>
                  <a:sym typeface="Droid Serif Bold"/>
                </a:rPr>
                <a:t>IDFCFIRSTB.NS</a:t>
              </a:r>
            </a:p>
            <a:p>
              <a:pPr algn="ctr">
                <a:lnSpc>
                  <a:spcPts val="3335"/>
                </a:lnSpc>
              </a:pPr>
              <a:endParaRPr lang="en-US" sz="1939" b="1">
                <a:solidFill>
                  <a:srgbClr val="191919"/>
                </a:solidFill>
                <a:latin typeface="Droid Serif Bold"/>
                <a:ea typeface="Droid Serif Bold"/>
                <a:cs typeface="Droid Serif Bold"/>
                <a:sym typeface="Droid Serif Bold"/>
              </a:endParaRPr>
            </a:p>
            <a:p>
              <a:pPr algn="ctr">
                <a:lnSpc>
                  <a:spcPts val="3335"/>
                </a:lnSpc>
              </a:pPr>
              <a:r>
                <a:rPr lang="en-US" sz="1939" b="1">
                  <a:solidFill>
                    <a:srgbClr val="191919"/>
                  </a:solidFill>
                  <a:latin typeface="Droid Serif Bold"/>
                  <a:ea typeface="Droid Serif Bold"/>
                  <a:cs typeface="Droid Serif Bold"/>
                  <a:sym typeface="Droid Serif Bold"/>
                </a:rPr>
                <a:t>IDFCFIRSTB.NS</a:t>
              </a:r>
            </a:p>
            <a:p>
              <a:pPr algn="ctr">
                <a:lnSpc>
                  <a:spcPts val="3335"/>
                </a:lnSpc>
              </a:pPr>
              <a:endParaRPr lang="en-US" sz="1939" b="1">
                <a:solidFill>
                  <a:srgbClr val="191919"/>
                </a:solidFill>
                <a:latin typeface="Droid Serif Bold"/>
                <a:ea typeface="Droid Serif Bold"/>
                <a:cs typeface="Droid Serif Bold"/>
                <a:sym typeface="Droid Serif Bold"/>
              </a:endParaRPr>
            </a:p>
            <a:p>
              <a:pPr algn="ctr">
                <a:lnSpc>
                  <a:spcPts val="3335"/>
                </a:lnSpc>
              </a:pPr>
              <a:r>
                <a:rPr lang="en-US" sz="1939" b="1">
                  <a:solidFill>
                    <a:srgbClr val="191919"/>
                  </a:solidFill>
                  <a:latin typeface="Droid Serif Bold"/>
                  <a:ea typeface="Droid Serif Bold"/>
                  <a:cs typeface="Droid Serif Bold"/>
                  <a:sym typeface="Droid Serif Bold"/>
                </a:rPr>
                <a:t>HDFC BANK.NS</a:t>
              </a:r>
            </a:p>
            <a:p>
              <a:pPr algn="ctr">
                <a:lnSpc>
                  <a:spcPts val="3335"/>
                </a:lnSpc>
              </a:pPr>
              <a:endParaRPr lang="en-US" sz="1939" b="1">
                <a:solidFill>
                  <a:srgbClr val="191919"/>
                </a:solidFill>
                <a:latin typeface="Droid Serif Bold"/>
                <a:ea typeface="Droid Serif Bold"/>
                <a:cs typeface="Droid Serif Bold"/>
                <a:sym typeface="Droid Serif Bold"/>
              </a:endParaRPr>
            </a:p>
            <a:p>
              <a:pPr algn="ctr">
                <a:lnSpc>
                  <a:spcPts val="3335"/>
                </a:lnSpc>
              </a:pPr>
              <a:r>
                <a:rPr lang="en-US" sz="1939" b="1">
                  <a:solidFill>
                    <a:srgbClr val="191919"/>
                  </a:solidFill>
                  <a:latin typeface="Droid Serif Bold"/>
                  <a:ea typeface="Droid Serif Bold"/>
                  <a:cs typeface="Droid Serif Bold"/>
                  <a:sym typeface="Droid Serif Bold"/>
                </a:rPr>
                <a:t>ICICIBANK.NS</a:t>
              </a:r>
            </a:p>
            <a:p>
              <a:pPr algn="ctr">
                <a:lnSpc>
                  <a:spcPts val="3335"/>
                </a:lnSpc>
              </a:pPr>
              <a:endParaRPr lang="en-US" sz="1939" b="1">
                <a:solidFill>
                  <a:srgbClr val="191919"/>
                </a:solidFill>
                <a:latin typeface="Droid Serif Bold"/>
                <a:ea typeface="Droid Serif Bold"/>
                <a:cs typeface="Droid Serif Bold"/>
                <a:sym typeface="Droid Serif Bold"/>
              </a:endParaRPr>
            </a:p>
          </p:txBody>
        </p:sp>
        <p:grpSp>
          <p:nvGrpSpPr>
            <p:cNvPr id="46" name="Group 46"/>
            <p:cNvGrpSpPr/>
            <p:nvPr/>
          </p:nvGrpSpPr>
          <p:grpSpPr>
            <a:xfrm>
              <a:off x="11047841" y="1470308"/>
              <a:ext cx="3774457" cy="5368691"/>
              <a:chOff x="0" y="0"/>
              <a:chExt cx="742688" cy="1056381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742688" cy="1056381"/>
              </a:xfrm>
              <a:custGeom>
                <a:avLst/>
                <a:gdLst/>
                <a:ahLst/>
                <a:cxnLst/>
                <a:rect l="l" t="t" r="r" b="b"/>
                <a:pathLst>
                  <a:path w="742688" h="1056381">
                    <a:moveTo>
                      <a:pt x="27348" y="0"/>
                    </a:moveTo>
                    <a:lnTo>
                      <a:pt x="715340" y="0"/>
                    </a:lnTo>
                    <a:cubicBezTo>
                      <a:pt x="730444" y="0"/>
                      <a:pt x="742688" y="12244"/>
                      <a:pt x="742688" y="27348"/>
                    </a:cubicBezTo>
                    <a:lnTo>
                      <a:pt x="742688" y="1029033"/>
                    </a:lnTo>
                    <a:cubicBezTo>
                      <a:pt x="742688" y="1036286"/>
                      <a:pt x="739807" y="1043242"/>
                      <a:pt x="734678" y="1048371"/>
                    </a:cubicBezTo>
                    <a:cubicBezTo>
                      <a:pt x="729549" y="1053500"/>
                      <a:pt x="722593" y="1056381"/>
                      <a:pt x="715340" y="1056381"/>
                    </a:cubicBezTo>
                    <a:lnTo>
                      <a:pt x="27348" y="1056381"/>
                    </a:lnTo>
                    <a:cubicBezTo>
                      <a:pt x="12244" y="1056381"/>
                      <a:pt x="0" y="1044137"/>
                      <a:pt x="0" y="1029033"/>
                    </a:cubicBezTo>
                    <a:lnTo>
                      <a:pt x="0" y="27348"/>
                    </a:lnTo>
                    <a:cubicBezTo>
                      <a:pt x="0" y="12244"/>
                      <a:pt x="12244" y="0"/>
                      <a:pt x="27348" y="0"/>
                    </a:cubicBezTo>
                    <a:close/>
                  </a:path>
                </a:pathLst>
              </a:custGeom>
              <a:solidFill>
                <a:srgbClr val="FD6D67">
                  <a:alpha val="29804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28575"/>
                <a:ext cx="742688" cy="1084956"/>
              </a:xfrm>
              <a:prstGeom prst="rect">
                <a:avLst/>
              </a:prstGeom>
            </p:spPr>
            <p:txBody>
              <a:bodyPr lIns="73937" tIns="73937" rIns="73937" bIns="73937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14919892" y="1392232"/>
              <a:ext cx="3774457" cy="5446767"/>
              <a:chOff x="0" y="0"/>
              <a:chExt cx="742688" cy="1071744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742688" cy="1071744"/>
              </a:xfrm>
              <a:custGeom>
                <a:avLst/>
                <a:gdLst/>
                <a:ahLst/>
                <a:cxnLst/>
                <a:rect l="l" t="t" r="r" b="b"/>
                <a:pathLst>
                  <a:path w="742688" h="1071744">
                    <a:moveTo>
                      <a:pt x="27348" y="0"/>
                    </a:moveTo>
                    <a:lnTo>
                      <a:pt x="715340" y="0"/>
                    </a:lnTo>
                    <a:cubicBezTo>
                      <a:pt x="730444" y="0"/>
                      <a:pt x="742688" y="12244"/>
                      <a:pt x="742688" y="27348"/>
                    </a:cubicBezTo>
                    <a:lnTo>
                      <a:pt x="742688" y="1044395"/>
                    </a:lnTo>
                    <a:cubicBezTo>
                      <a:pt x="742688" y="1059499"/>
                      <a:pt x="730444" y="1071744"/>
                      <a:pt x="715340" y="1071744"/>
                    </a:cubicBezTo>
                    <a:lnTo>
                      <a:pt x="27348" y="1071744"/>
                    </a:lnTo>
                    <a:cubicBezTo>
                      <a:pt x="12244" y="1071744"/>
                      <a:pt x="0" y="1059499"/>
                      <a:pt x="0" y="1044395"/>
                    </a:cubicBezTo>
                    <a:lnTo>
                      <a:pt x="0" y="27348"/>
                    </a:lnTo>
                    <a:cubicBezTo>
                      <a:pt x="0" y="12244"/>
                      <a:pt x="12244" y="0"/>
                      <a:pt x="27348" y="0"/>
                    </a:cubicBezTo>
                    <a:close/>
                  </a:path>
                </a:pathLst>
              </a:custGeom>
              <a:solidFill>
                <a:srgbClr val="934684">
                  <a:alpha val="29804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28575"/>
                <a:ext cx="742688" cy="1100319"/>
              </a:xfrm>
              <a:prstGeom prst="rect">
                <a:avLst/>
              </a:prstGeom>
            </p:spPr>
            <p:txBody>
              <a:bodyPr lIns="73937" tIns="73937" rIns="73937" bIns="73937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sp>
          <p:nvSpPr>
            <p:cNvPr id="52" name="AutoShape 52"/>
            <p:cNvSpPr/>
            <p:nvPr/>
          </p:nvSpPr>
          <p:spPr>
            <a:xfrm>
              <a:off x="3272849" y="2514768"/>
              <a:ext cx="15421501" cy="0"/>
            </a:xfrm>
            <a:prstGeom prst="line">
              <a:avLst/>
            </a:prstGeom>
            <a:ln w="38100" cap="flat">
              <a:solidFill>
                <a:srgbClr val="FFFFFF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>
              <a:off x="3272849" y="3610630"/>
              <a:ext cx="15421501" cy="0"/>
            </a:xfrm>
            <a:prstGeom prst="line">
              <a:avLst/>
            </a:prstGeom>
            <a:ln w="38100" cap="flat">
              <a:solidFill>
                <a:srgbClr val="FFFFFF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>
              <a:off x="3272849" y="4706492"/>
              <a:ext cx="15421501" cy="0"/>
            </a:xfrm>
            <a:prstGeom prst="line">
              <a:avLst/>
            </a:prstGeom>
            <a:ln w="38100" cap="flat">
              <a:solidFill>
                <a:srgbClr val="FFFFFF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3272849" y="5802353"/>
              <a:ext cx="15421501" cy="0"/>
            </a:xfrm>
            <a:prstGeom prst="line">
              <a:avLst/>
            </a:prstGeom>
            <a:ln w="38100" cap="flat">
              <a:solidFill>
                <a:srgbClr val="FFFFFF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>
              <a:off x="3272849" y="6898215"/>
              <a:ext cx="15421501" cy="0"/>
            </a:xfrm>
            <a:prstGeom prst="line">
              <a:avLst/>
            </a:prstGeom>
            <a:ln w="38100" cap="flat">
              <a:solidFill>
                <a:srgbClr val="FFFFFF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11292583" y="1713630"/>
              <a:ext cx="3284974" cy="5408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5"/>
                </a:lnSpc>
              </a:pPr>
              <a:r>
                <a:rPr lang="en-US" sz="1939" b="1">
                  <a:solidFill>
                    <a:srgbClr val="191919"/>
                  </a:solidFill>
                  <a:latin typeface="Droid Serif Bold"/>
                  <a:ea typeface="Droid Serif Bold"/>
                  <a:cs typeface="Droid Serif Bold"/>
                  <a:sym typeface="Droid Serif Bold"/>
                </a:rPr>
                <a:t>0.007433</a:t>
              </a:r>
            </a:p>
            <a:p>
              <a:pPr algn="ctr">
                <a:lnSpc>
                  <a:spcPts val="3335"/>
                </a:lnSpc>
              </a:pPr>
              <a:endParaRPr lang="en-US" sz="1939" b="1">
                <a:solidFill>
                  <a:srgbClr val="191919"/>
                </a:solidFill>
                <a:latin typeface="Droid Serif Bold"/>
                <a:ea typeface="Droid Serif Bold"/>
                <a:cs typeface="Droid Serif Bold"/>
                <a:sym typeface="Droid Serif Bold"/>
              </a:endParaRPr>
            </a:p>
            <a:p>
              <a:pPr algn="ctr">
                <a:lnSpc>
                  <a:spcPts val="3335"/>
                </a:lnSpc>
              </a:pPr>
              <a:r>
                <a:rPr lang="en-US" sz="1939" b="1">
                  <a:solidFill>
                    <a:srgbClr val="191919"/>
                  </a:solidFill>
                  <a:latin typeface="Droid Serif Bold"/>
                  <a:ea typeface="Droid Serif Bold"/>
                  <a:cs typeface="Droid Serif Bold"/>
                  <a:sym typeface="Droid Serif Bold"/>
                </a:rPr>
                <a:t>0.083000</a:t>
              </a:r>
            </a:p>
            <a:p>
              <a:pPr algn="ctr">
                <a:lnSpc>
                  <a:spcPts val="3335"/>
                </a:lnSpc>
              </a:pPr>
              <a:endParaRPr lang="en-US" sz="1939" b="1">
                <a:solidFill>
                  <a:srgbClr val="191919"/>
                </a:solidFill>
                <a:latin typeface="Droid Serif Bold"/>
                <a:ea typeface="Droid Serif Bold"/>
                <a:cs typeface="Droid Serif Bold"/>
                <a:sym typeface="Droid Serif Bold"/>
              </a:endParaRPr>
            </a:p>
            <a:p>
              <a:pPr algn="ctr">
                <a:lnSpc>
                  <a:spcPts val="3335"/>
                </a:lnSpc>
              </a:pPr>
              <a:r>
                <a:rPr lang="en-US" sz="1939" b="1">
                  <a:solidFill>
                    <a:srgbClr val="191919"/>
                  </a:solidFill>
                  <a:latin typeface="Droid Serif Bold"/>
                  <a:ea typeface="Droid Serif Bold"/>
                  <a:cs typeface="Droid Serif Bold"/>
                  <a:sym typeface="Droid Serif Bold"/>
                </a:rPr>
                <a:t>0.168409</a:t>
              </a:r>
            </a:p>
            <a:p>
              <a:pPr algn="ctr">
                <a:lnSpc>
                  <a:spcPts val="3335"/>
                </a:lnSpc>
              </a:pPr>
              <a:endParaRPr lang="en-US" sz="1939" b="1">
                <a:solidFill>
                  <a:srgbClr val="191919"/>
                </a:solidFill>
                <a:latin typeface="Droid Serif Bold"/>
                <a:ea typeface="Droid Serif Bold"/>
                <a:cs typeface="Droid Serif Bold"/>
                <a:sym typeface="Droid Serif Bold"/>
              </a:endParaRPr>
            </a:p>
            <a:p>
              <a:pPr algn="ctr">
                <a:lnSpc>
                  <a:spcPts val="3335"/>
                </a:lnSpc>
              </a:pPr>
              <a:r>
                <a:rPr lang="en-US" sz="1939" b="1">
                  <a:solidFill>
                    <a:srgbClr val="191919"/>
                  </a:solidFill>
                  <a:latin typeface="Droid Serif Bold"/>
                  <a:ea typeface="Droid Serif Bold"/>
                  <a:cs typeface="Droid Serif Bold"/>
                  <a:sym typeface="Droid Serif Bold"/>
                </a:rPr>
                <a:t>0.179982</a:t>
              </a:r>
            </a:p>
            <a:p>
              <a:pPr algn="ctr">
                <a:lnSpc>
                  <a:spcPts val="3335"/>
                </a:lnSpc>
              </a:pPr>
              <a:endParaRPr lang="en-US" sz="1939" b="1">
                <a:solidFill>
                  <a:srgbClr val="191919"/>
                </a:solidFill>
                <a:latin typeface="Droid Serif Bold"/>
                <a:ea typeface="Droid Serif Bold"/>
                <a:cs typeface="Droid Serif Bold"/>
                <a:sym typeface="Droid Serif Bold"/>
              </a:endParaRPr>
            </a:p>
            <a:p>
              <a:pPr algn="ctr">
                <a:lnSpc>
                  <a:spcPts val="3335"/>
                </a:lnSpc>
              </a:pPr>
              <a:r>
                <a:rPr lang="en-US" sz="1939" b="1">
                  <a:solidFill>
                    <a:srgbClr val="191919"/>
                  </a:solidFill>
                  <a:latin typeface="Droid Serif Bold"/>
                  <a:ea typeface="Droid Serif Bold"/>
                  <a:cs typeface="Droid Serif Bold"/>
                  <a:sym typeface="Droid Serif Bold"/>
                </a:rPr>
                <a:t>0.201504</a:t>
              </a:r>
            </a:p>
            <a:p>
              <a:pPr algn="ctr">
                <a:lnSpc>
                  <a:spcPts val="3335"/>
                </a:lnSpc>
              </a:pPr>
              <a:endParaRPr lang="en-US" sz="1939" b="1">
                <a:solidFill>
                  <a:srgbClr val="191919"/>
                </a:solidFill>
                <a:latin typeface="Droid Serif Bold"/>
                <a:ea typeface="Droid Serif Bold"/>
                <a:cs typeface="Droid Serif Bold"/>
                <a:sym typeface="Droid Serif Bold"/>
              </a:endParaRPr>
            </a:p>
          </p:txBody>
        </p:sp>
        <p:grpSp>
          <p:nvGrpSpPr>
            <p:cNvPr id="58" name="Group 58"/>
            <p:cNvGrpSpPr/>
            <p:nvPr/>
          </p:nvGrpSpPr>
          <p:grpSpPr>
            <a:xfrm>
              <a:off x="16494820" y="2715893"/>
              <a:ext cx="624602" cy="624602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55F4F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150960" tIns="150960" rIns="150960" bIns="15096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61" name="Freeform 61"/>
            <p:cNvSpPr/>
            <p:nvPr/>
          </p:nvSpPr>
          <p:spPr>
            <a:xfrm>
              <a:off x="16652426" y="2873500"/>
              <a:ext cx="309389" cy="309389"/>
            </a:xfrm>
            <a:custGeom>
              <a:avLst/>
              <a:gdLst/>
              <a:ahLst/>
              <a:cxnLst/>
              <a:rect l="l" t="t" r="r" b="b"/>
              <a:pathLst>
                <a:path w="309389" h="309389">
                  <a:moveTo>
                    <a:pt x="0" y="0"/>
                  </a:moveTo>
                  <a:lnTo>
                    <a:pt x="309390" y="0"/>
                  </a:lnTo>
                  <a:lnTo>
                    <a:pt x="309390" y="309389"/>
                  </a:lnTo>
                  <a:lnTo>
                    <a:pt x="0" y="309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2" name="Group 62"/>
            <p:cNvGrpSpPr/>
            <p:nvPr/>
          </p:nvGrpSpPr>
          <p:grpSpPr>
            <a:xfrm>
              <a:off x="16494820" y="1670477"/>
              <a:ext cx="624602" cy="624602"/>
              <a:chOff x="0" y="0"/>
              <a:chExt cx="812800" cy="8128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150960" tIns="150960" rIns="150960" bIns="150960" rtlCol="0" anchor="ctr"/>
              <a:lstStyle/>
              <a:p>
                <a:pPr algn="ctr">
                  <a:lnSpc>
                    <a:spcPts val="1959"/>
                  </a:lnSpc>
                </a:pPr>
                <a:endParaRPr/>
              </a:p>
            </p:txBody>
          </p:sp>
        </p:grpSp>
        <p:sp>
          <p:nvSpPr>
            <p:cNvPr id="65" name="Freeform 65"/>
            <p:cNvSpPr/>
            <p:nvPr/>
          </p:nvSpPr>
          <p:spPr>
            <a:xfrm>
              <a:off x="16652426" y="1851710"/>
              <a:ext cx="309389" cy="262137"/>
            </a:xfrm>
            <a:custGeom>
              <a:avLst/>
              <a:gdLst/>
              <a:ahLst/>
              <a:cxnLst/>
              <a:rect l="l" t="t" r="r" b="b"/>
              <a:pathLst>
                <a:path w="309389" h="262137">
                  <a:moveTo>
                    <a:pt x="0" y="0"/>
                  </a:moveTo>
                  <a:lnTo>
                    <a:pt x="309390" y="0"/>
                  </a:lnTo>
                  <a:lnTo>
                    <a:pt x="309390" y="262137"/>
                  </a:lnTo>
                  <a:lnTo>
                    <a:pt x="0" y="262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6" name="Group 66"/>
            <p:cNvGrpSpPr/>
            <p:nvPr/>
          </p:nvGrpSpPr>
          <p:grpSpPr>
            <a:xfrm>
              <a:off x="16494820" y="3850704"/>
              <a:ext cx="624602" cy="624602"/>
              <a:chOff x="0" y="0"/>
              <a:chExt cx="812800" cy="8128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55F4F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150960" tIns="150960" rIns="150960" bIns="15096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69" name="Freeform 69"/>
            <p:cNvSpPr/>
            <p:nvPr/>
          </p:nvSpPr>
          <p:spPr>
            <a:xfrm>
              <a:off x="16652426" y="4008310"/>
              <a:ext cx="309389" cy="309389"/>
            </a:xfrm>
            <a:custGeom>
              <a:avLst/>
              <a:gdLst/>
              <a:ahLst/>
              <a:cxnLst/>
              <a:rect l="l" t="t" r="r" b="b"/>
              <a:pathLst>
                <a:path w="309389" h="309389">
                  <a:moveTo>
                    <a:pt x="0" y="0"/>
                  </a:moveTo>
                  <a:lnTo>
                    <a:pt x="309390" y="0"/>
                  </a:lnTo>
                  <a:lnTo>
                    <a:pt x="309390" y="309390"/>
                  </a:lnTo>
                  <a:lnTo>
                    <a:pt x="0" y="309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0" name="Group 70"/>
            <p:cNvGrpSpPr/>
            <p:nvPr/>
          </p:nvGrpSpPr>
          <p:grpSpPr>
            <a:xfrm>
              <a:off x="16494820" y="4972804"/>
              <a:ext cx="624602" cy="624602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55F4F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150960" tIns="150960" rIns="150960" bIns="15096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73" name="Freeform 73"/>
            <p:cNvSpPr/>
            <p:nvPr/>
          </p:nvSpPr>
          <p:spPr>
            <a:xfrm>
              <a:off x="16652426" y="5130410"/>
              <a:ext cx="309389" cy="309389"/>
            </a:xfrm>
            <a:custGeom>
              <a:avLst/>
              <a:gdLst/>
              <a:ahLst/>
              <a:cxnLst/>
              <a:rect l="l" t="t" r="r" b="b"/>
              <a:pathLst>
                <a:path w="309389" h="309389">
                  <a:moveTo>
                    <a:pt x="0" y="0"/>
                  </a:moveTo>
                  <a:lnTo>
                    <a:pt x="309390" y="0"/>
                  </a:lnTo>
                  <a:lnTo>
                    <a:pt x="309390" y="309389"/>
                  </a:lnTo>
                  <a:lnTo>
                    <a:pt x="0" y="309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4" name="Group 74"/>
            <p:cNvGrpSpPr/>
            <p:nvPr/>
          </p:nvGrpSpPr>
          <p:grpSpPr>
            <a:xfrm>
              <a:off x="16494820" y="6012925"/>
              <a:ext cx="624602" cy="624602"/>
              <a:chOff x="0" y="0"/>
              <a:chExt cx="812800" cy="8128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55F4F"/>
              </a:solidFill>
            </p:spPr>
          </p:sp>
          <p:sp>
            <p:nvSpPr>
              <p:cNvPr id="76" name="TextBox 7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150960" tIns="150960" rIns="150960" bIns="15096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77" name="Freeform 77"/>
            <p:cNvSpPr/>
            <p:nvPr/>
          </p:nvSpPr>
          <p:spPr>
            <a:xfrm>
              <a:off x="16652426" y="6170531"/>
              <a:ext cx="309389" cy="309389"/>
            </a:xfrm>
            <a:custGeom>
              <a:avLst/>
              <a:gdLst/>
              <a:ahLst/>
              <a:cxnLst/>
              <a:rect l="l" t="t" r="r" b="b"/>
              <a:pathLst>
                <a:path w="309389" h="309389">
                  <a:moveTo>
                    <a:pt x="0" y="0"/>
                  </a:moveTo>
                  <a:lnTo>
                    <a:pt x="309390" y="0"/>
                  </a:lnTo>
                  <a:lnTo>
                    <a:pt x="309390" y="309390"/>
                  </a:lnTo>
                  <a:lnTo>
                    <a:pt x="0" y="309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8" name="Group 78"/>
            <p:cNvGrpSpPr/>
            <p:nvPr/>
          </p:nvGrpSpPr>
          <p:grpSpPr>
            <a:xfrm>
              <a:off x="0" y="0"/>
              <a:ext cx="3202139" cy="1344680"/>
              <a:chOff x="0" y="0"/>
              <a:chExt cx="630075" cy="264589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630075" cy="264589"/>
              </a:xfrm>
              <a:custGeom>
                <a:avLst/>
                <a:gdLst/>
                <a:ahLst/>
                <a:cxnLst/>
                <a:rect l="l" t="t" r="r" b="b"/>
                <a:pathLst>
                  <a:path w="630075" h="264589">
                    <a:moveTo>
                      <a:pt x="32236" y="0"/>
                    </a:moveTo>
                    <a:lnTo>
                      <a:pt x="597839" y="0"/>
                    </a:lnTo>
                    <a:cubicBezTo>
                      <a:pt x="606388" y="0"/>
                      <a:pt x="614588" y="3396"/>
                      <a:pt x="620633" y="9442"/>
                    </a:cubicBezTo>
                    <a:cubicBezTo>
                      <a:pt x="626679" y="15487"/>
                      <a:pt x="630075" y="23687"/>
                      <a:pt x="630075" y="32236"/>
                    </a:cubicBezTo>
                    <a:lnTo>
                      <a:pt x="630075" y="232352"/>
                    </a:lnTo>
                    <a:cubicBezTo>
                      <a:pt x="630075" y="240902"/>
                      <a:pt x="626679" y="249101"/>
                      <a:pt x="620633" y="255147"/>
                    </a:cubicBezTo>
                    <a:cubicBezTo>
                      <a:pt x="614588" y="261192"/>
                      <a:pt x="606388" y="264589"/>
                      <a:pt x="597839" y="264589"/>
                    </a:cubicBezTo>
                    <a:lnTo>
                      <a:pt x="32236" y="264589"/>
                    </a:lnTo>
                    <a:cubicBezTo>
                      <a:pt x="23687" y="264589"/>
                      <a:pt x="15487" y="261192"/>
                      <a:pt x="9442" y="255147"/>
                    </a:cubicBezTo>
                    <a:cubicBezTo>
                      <a:pt x="3396" y="249101"/>
                      <a:pt x="0" y="240902"/>
                      <a:pt x="0" y="232352"/>
                    </a:cubicBezTo>
                    <a:lnTo>
                      <a:pt x="0" y="32236"/>
                    </a:lnTo>
                    <a:cubicBezTo>
                      <a:pt x="0" y="23687"/>
                      <a:pt x="3396" y="15487"/>
                      <a:pt x="9442" y="9442"/>
                    </a:cubicBezTo>
                    <a:cubicBezTo>
                      <a:pt x="15487" y="3396"/>
                      <a:pt x="23687" y="0"/>
                      <a:pt x="32236" y="0"/>
                    </a:cubicBezTo>
                    <a:close/>
                  </a:path>
                </a:pathLst>
              </a:custGeom>
              <a:solidFill>
                <a:srgbClr val="38B6FF">
                  <a:alpha val="49804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0" name="TextBox 80"/>
              <p:cNvSpPr txBox="1"/>
              <p:nvPr/>
            </p:nvSpPr>
            <p:spPr>
              <a:xfrm>
                <a:off x="0" y="-57150"/>
                <a:ext cx="630075" cy="321739"/>
              </a:xfrm>
              <a:prstGeom prst="rect">
                <a:avLst/>
              </a:prstGeom>
            </p:spPr>
            <p:txBody>
              <a:bodyPr lIns="73937" tIns="73937" rIns="73937" bIns="73937" rtlCol="0" anchor="ctr"/>
              <a:lstStyle/>
              <a:p>
                <a:pPr algn="ctr">
                  <a:lnSpc>
                    <a:spcPts val="3779"/>
                  </a:lnSpc>
                </a:pPr>
                <a:endParaRPr/>
              </a:p>
            </p:txBody>
          </p:sp>
        </p:grpSp>
        <p:sp>
          <p:nvSpPr>
            <p:cNvPr id="81" name="TextBox 81"/>
            <p:cNvSpPr txBox="1"/>
            <p:nvPr/>
          </p:nvSpPr>
          <p:spPr>
            <a:xfrm>
              <a:off x="607368" y="365423"/>
              <a:ext cx="1987403" cy="556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Droid Serif Bold"/>
                  <a:ea typeface="Droid Serif Bold"/>
                  <a:cs typeface="Droid Serif Bold"/>
                  <a:sym typeface="Droid Serif Bold"/>
                </a:rPr>
                <a:t>Sr. No</a:t>
              </a:r>
              <a:r>
                <a:rPr lang="en-US" sz="2499">
                  <a:solidFill>
                    <a:srgbClr val="000000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24867" y="0"/>
            <a:ext cx="13263133" cy="10487511"/>
            <a:chOff x="0" y="0"/>
            <a:chExt cx="3493171" cy="27621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93171" cy="2762143"/>
            </a:xfrm>
            <a:custGeom>
              <a:avLst/>
              <a:gdLst/>
              <a:ahLst/>
              <a:cxnLst/>
              <a:rect l="l" t="t" r="r" b="b"/>
              <a:pathLst>
                <a:path w="3493171" h="2762143">
                  <a:moveTo>
                    <a:pt x="0" y="0"/>
                  </a:moveTo>
                  <a:lnTo>
                    <a:pt x="3493171" y="0"/>
                  </a:lnTo>
                  <a:lnTo>
                    <a:pt x="3493171" y="2762143"/>
                  </a:lnTo>
                  <a:lnTo>
                    <a:pt x="0" y="2762143"/>
                  </a:lnTo>
                  <a:close/>
                </a:path>
              </a:pathLst>
            </a:custGeom>
            <a:solidFill>
              <a:srgbClr val="D6DAC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493171" cy="2809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5972654" y="-1391323"/>
            <a:ext cx="6036886" cy="5128675"/>
            <a:chOff x="0" y="0"/>
            <a:chExt cx="8049182" cy="6838233"/>
          </a:xfrm>
        </p:grpSpPr>
        <p:grpSp>
          <p:nvGrpSpPr>
            <p:cNvPr id="6" name="Group 6"/>
            <p:cNvGrpSpPr/>
            <p:nvPr/>
          </p:nvGrpSpPr>
          <p:grpSpPr>
            <a:xfrm>
              <a:off x="1501488" y="0"/>
              <a:ext cx="6547694" cy="6838233"/>
              <a:chOff x="0" y="0"/>
              <a:chExt cx="778266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77826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78266" h="812800">
                    <a:moveTo>
                      <a:pt x="389133" y="0"/>
                    </a:moveTo>
                    <a:lnTo>
                      <a:pt x="778266" y="406400"/>
                    </a:lnTo>
                    <a:lnTo>
                      <a:pt x="389133" y="812800"/>
                    </a:lnTo>
                    <a:lnTo>
                      <a:pt x="0" y="406400"/>
                    </a:lnTo>
                    <a:lnTo>
                      <a:pt x="389133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76225" cap="sq">
                <a:solidFill>
                  <a:srgbClr val="FCC00B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33765" y="101600"/>
                <a:ext cx="510737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6547694" cy="6838233"/>
              <a:chOff x="0" y="0"/>
              <a:chExt cx="778266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7826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78266" h="812800">
                    <a:moveTo>
                      <a:pt x="389133" y="0"/>
                    </a:moveTo>
                    <a:lnTo>
                      <a:pt x="778266" y="406400"/>
                    </a:lnTo>
                    <a:lnTo>
                      <a:pt x="389133" y="812800"/>
                    </a:lnTo>
                    <a:lnTo>
                      <a:pt x="0" y="406400"/>
                    </a:lnTo>
                    <a:lnTo>
                      <a:pt x="389133" y="0"/>
                    </a:lnTo>
                    <a:close/>
                  </a:path>
                </a:pathLst>
              </a:custGeom>
              <a:solidFill>
                <a:srgbClr val="4F61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33765" y="101600"/>
                <a:ext cx="510737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TextBox 12"/>
          <p:cNvSpPr txBox="1"/>
          <p:nvPr/>
        </p:nvSpPr>
        <p:spPr>
          <a:xfrm>
            <a:off x="2971800" y="647700"/>
            <a:ext cx="12157099" cy="7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2"/>
              </a:lnSpc>
            </a:pPr>
            <a:r>
              <a:rPr lang="en-US" sz="5200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cointegration analysis plots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3507440" y="7252629"/>
            <a:ext cx="6036886" cy="5128675"/>
            <a:chOff x="0" y="0"/>
            <a:chExt cx="8049182" cy="6838233"/>
          </a:xfrm>
        </p:grpSpPr>
        <p:grpSp>
          <p:nvGrpSpPr>
            <p:cNvPr id="14" name="Group 14"/>
            <p:cNvGrpSpPr/>
            <p:nvPr/>
          </p:nvGrpSpPr>
          <p:grpSpPr>
            <a:xfrm>
              <a:off x="1501488" y="0"/>
              <a:ext cx="6547694" cy="6838233"/>
              <a:chOff x="0" y="0"/>
              <a:chExt cx="778266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7826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78266" h="812800">
                    <a:moveTo>
                      <a:pt x="389133" y="0"/>
                    </a:moveTo>
                    <a:lnTo>
                      <a:pt x="778266" y="406400"/>
                    </a:lnTo>
                    <a:lnTo>
                      <a:pt x="389133" y="812800"/>
                    </a:lnTo>
                    <a:lnTo>
                      <a:pt x="0" y="406400"/>
                    </a:lnTo>
                    <a:lnTo>
                      <a:pt x="389133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76225" cap="sq">
                <a:solidFill>
                  <a:srgbClr val="FCC00B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33765" y="101600"/>
                <a:ext cx="510737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0"/>
              <a:ext cx="6547694" cy="6838233"/>
              <a:chOff x="0" y="0"/>
              <a:chExt cx="778266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77826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78266" h="812800">
                    <a:moveTo>
                      <a:pt x="389133" y="0"/>
                    </a:moveTo>
                    <a:lnTo>
                      <a:pt x="778266" y="406400"/>
                    </a:lnTo>
                    <a:lnTo>
                      <a:pt x="389133" y="812800"/>
                    </a:lnTo>
                    <a:lnTo>
                      <a:pt x="0" y="406400"/>
                    </a:lnTo>
                    <a:lnTo>
                      <a:pt x="389133" y="0"/>
                    </a:lnTo>
                    <a:close/>
                  </a:path>
                </a:pathLst>
              </a:custGeom>
              <a:solidFill>
                <a:srgbClr val="4F61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133765" y="101600"/>
                <a:ext cx="510737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5299331" y="1938356"/>
            <a:ext cx="12387528" cy="7532464"/>
          </a:xfrm>
          <a:custGeom>
            <a:avLst/>
            <a:gdLst/>
            <a:ahLst/>
            <a:cxnLst/>
            <a:rect l="l" t="t" r="r" b="b"/>
            <a:pathLst>
              <a:path w="12387528" h="7532464">
                <a:moveTo>
                  <a:pt x="0" y="0"/>
                </a:moveTo>
                <a:lnTo>
                  <a:pt x="12387529" y="0"/>
                </a:lnTo>
                <a:lnTo>
                  <a:pt x="12387529" y="7532464"/>
                </a:lnTo>
                <a:lnTo>
                  <a:pt x="0" y="753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10" r="-2060" b="-296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59629" y="2829783"/>
            <a:ext cx="5039702" cy="109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7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Plot 1 - Price series plot (leveled)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9629" y="4462234"/>
            <a:ext cx="5039702" cy="54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7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Plot 2 - Residual plot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9629" y="5618863"/>
            <a:ext cx="5039702" cy="163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7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Plot 3 - Innovations plot(1st differenced residuals)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2262" y="368518"/>
            <a:ext cx="17643002" cy="9621095"/>
            <a:chOff x="0" y="0"/>
            <a:chExt cx="4646717" cy="2533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6717" cy="2533951"/>
            </a:xfrm>
            <a:custGeom>
              <a:avLst/>
              <a:gdLst/>
              <a:ahLst/>
              <a:cxnLst/>
              <a:rect l="l" t="t" r="r" b="b"/>
              <a:pathLst>
                <a:path w="4646717" h="2533951">
                  <a:moveTo>
                    <a:pt x="0" y="0"/>
                  </a:moveTo>
                  <a:lnTo>
                    <a:pt x="4646717" y="0"/>
                  </a:lnTo>
                  <a:lnTo>
                    <a:pt x="4646717" y="2533951"/>
                  </a:lnTo>
                  <a:lnTo>
                    <a:pt x="0" y="2533951"/>
                  </a:lnTo>
                  <a:close/>
                </a:path>
              </a:pathLst>
            </a:custGeom>
            <a:solidFill>
              <a:srgbClr val="D6DAC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46717" cy="2581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93578" y="994626"/>
            <a:ext cx="9279156" cy="779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3170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 </a:t>
            </a:r>
            <a:r>
              <a:rPr lang="en-US" sz="3600" u="sng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BASIC Pair strategy: </a:t>
            </a:r>
          </a:p>
          <a:p>
            <a:pPr algn="l">
              <a:lnSpc>
                <a:spcPts val="3835"/>
              </a:lnSpc>
            </a:pPr>
            <a:endParaRPr lang="en-US" sz="3170" u="sng" dirty="0">
              <a:solidFill>
                <a:srgbClr val="5F6F52"/>
              </a:solidFill>
              <a:latin typeface="Sunborn"/>
              <a:ea typeface="Sunborn"/>
              <a:cs typeface="Sunborn"/>
              <a:sym typeface="Sunborn"/>
            </a:endParaRPr>
          </a:p>
          <a:p>
            <a:pPr algn="l">
              <a:lnSpc>
                <a:spcPts val="3835"/>
              </a:lnSpc>
            </a:pPr>
            <a:r>
              <a:rPr lang="en-US" sz="3170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A Market-Neutral Strategy</a:t>
            </a:r>
          </a:p>
          <a:p>
            <a:pPr algn="l">
              <a:lnSpc>
                <a:spcPts val="3835"/>
              </a:lnSpc>
            </a:pPr>
            <a:endParaRPr lang="en-US" sz="3170" dirty="0">
              <a:solidFill>
                <a:srgbClr val="5F6F52"/>
              </a:solidFill>
              <a:latin typeface="Sunborn"/>
              <a:ea typeface="Sunborn"/>
              <a:cs typeface="Sunborn"/>
              <a:sym typeface="Sunborn"/>
            </a:endParaRPr>
          </a:p>
          <a:p>
            <a:pPr marL="684431" lvl="1" indent="-342216" algn="l">
              <a:lnSpc>
                <a:spcPts val="3835"/>
              </a:lnSpc>
              <a:buFont typeface="Arial"/>
              <a:buChar char="•"/>
            </a:pPr>
            <a:r>
              <a:rPr lang="en-US" sz="3170" b="1" u="sng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What</a:t>
            </a:r>
            <a:r>
              <a:rPr lang="en-US" sz="3170" dirty="0">
                <a:solidFill>
                  <a:srgbClr val="5F6F52"/>
                </a:solidFill>
                <a:latin typeface="Inter"/>
                <a:ea typeface="Inter"/>
                <a:cs typeface="Inter"/>
                <a:sym typeface="Inter"/>
              </a:rPr>
              <a:t>: Identify two historically cointegrated stocks and calculate their spread.</a:t>
            </a:r>
          </a:p>
          <a:p>
            <a:pPr marL="684431" lvl="1" indent="-342216" algn="l">
              <a:lnSpc>
                <a:spcPts val="3835"/>
              </a:lnSpc>
              <a:buFont typeface="Arial"/>
              <a:buChar char="•"/>
            </a:pPr>
            <a:r>
              <a:rPr lang="en-US" sz="3170" b="1" u="sng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When Divergence Happens</a:t>
            </a:r>
            <a:r>
              <a:rPr lang="en-US" sz="3170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:</a:t>
            </a:r>
          </a:p>
          <a:p>
            <a:pPr marL="1368862" lvl="2" indent="-456287" algn="l">
              <a:lnSpc>
                <a:spcPts val="3835"/>
              </a:lnSpc>
              <a:buFont typeface="Arial"/>
              <a:buChar char="⚬"/>
            </a:pPr>
            <a:r>
              <a:rPr lang="en-US" sz="3170" dirty="0">
                <a:solidFill>
                  <a:srgbClr val="5F6F52"/>
                </a:solidFill>
                <a:latin typeface="Inter"/>
                <a:ea typeface="Inter"/>
                <a:cs typeface="Inter"/>
                <a:sym typeface="Inter"/>
              </a:rPr>
              <a:t>Short the overperforming stock (expect it to drop).</a:t>
            </a:r>
          </a:p>
          <a:p>
            <a:pPr marL="1368862" lvl="2" indent="-456287" algn="l">
              <a:lnSpc>
                <a:spcPts val="3835"/>
              </a:lnSpc>
              <a:buFont typeface="Arial"/>
              <a:buChar char="⚬"/>
            </a:pPr>
            <a:r>
              <a:rPr lang="en-US" sz="3170" dirty="0">
                <a:solidFill>
                  <a:srgbClr val="5F6F52"/>
                </a:solidFill>
                <a:latin typeface="Inter"/>
                <a:ea typeface="Inter"/>
                <a:cs typeface="Inter"/>
                <a:sym typeface="Inter"/>
              </a:rPr>
              <a:t>Buy the underperforming stock (expect it to rise).</a:t>
            </a:r>
          </a:p>
          <a:p>
            <a:pPr marL="684431" lvl="1" indent="-342216" algn="l">
              <a:lnSpc>
                <a:spcPts val="3835"/>
              </a:lnSpc>
              <a:buFont typeface="Arial"/>
              <a:buChar char="•"/>
            </a:pPr>
            <a:r>
              <a:rPr lang="en-US" sz="3170" b="1" u="sng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Profit</a:t>
            </a:r>
            <a:r>
              <a:rPr lang="en-US" sz="3170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:</a:t>
            </a:r>
            <a:r>
              <a:rPr lang="en-US" sz="3170" dirty="0">
                <a:solidFill>
                  <a:srgbClr val="5F6F52"/>
                </a:solidFill>
                <a:latin typeface="Inter"/>
                <a:ea typeface="Inter"/>
                <a:cs typeface="Inter"/>
                <a:sym typeface="Inter"/>
              </a:rPr>
              <a:t> When prices converge back to their normal relationship.</a:t>
            </a:r>
          </a:p>
          <a:p>
            <a:pPr marL="684431" lvl="1" indent="-342216" algn="l">
              <a:lnSpc>
                <a:spcPts val="3835"/>
              </a:lnSpc>
              <a:buFont typeface="Arial"/>
              <a:buChar char="•"/>
            </a:pPr>
            <a:r>
              <a:rPr lang="en-US" sz="3170" b="1" u="sng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Key Idea</a:t>
            </a:r>
            <a:r>
              <a:rPr lang="en-US" sz="3170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3170" dirty="0">
                <a:solidFill>
                  <a:srgbClr val="5F6F52"/>
                </a:solidFill>
                <a:latin typeface="Inter"/>
                <a:ea typeface="Inter"/>
                <a:cs typeface="Inter"/>
                <a:sym typeface="Inter"/>
              </a:rPr>
              <a:t>The spread between these assets will revert to the mean over time.</a:t>
            </a:r>
          </a:p>
          <a:p>
            <a:pPr marL="0" lvl="0" indent="0" algn="l">
              <a:lnSpc>
                <a:spcPts val="3835"/>
              </a:lnSpc>
            </a:pPr>
            <a:endParaRPr lang="en-US" sz="3170" dirty="0">
              <a:solidFill>
                <a:srgbClr val="5F6F5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179639" y="2331076"/>
            <a:ext cx="7777050" cy="4910061"/>
            <a:chOff x="0" y="0"/>
            <a:chExt cx="10369400" cy="6546747"/>
          </a:xfrm>
        </p:grpSpPr>
        <p:sp>
          <p:nvSpPr>
            <p:cNvPr id="7" name="Freeform 7"/>
            <p:cNvSpPr/>
            <p:nvPr/>
          </p:nvSpPr>
          <p:spPr>
            <a:xfrm>
              <a:off x="0" y="1437924"/>
              <a:ext cx="10369400" cy="5108823"/>
            </a:xfrm>
            <a:custGeom>
              <a:avLst/>
              <a:gdLst/>
              <a:ahLst/>
              <a:cxnLst/>
              <a:rect l="l" t="t" r="r" b="b"/>
              <a:pathLst>
                <a:path w="10369400" h="5108823">
                  <a:moveTo>
                    <a:pt x="0" y="0"/>
                  </a:moveTo>
                  <a:lnTo>
                    <a:pt x="10369400" y="0"/>
                  </a:lnTo>
                  <a:lnTo>
                    <a:pt x="10369400" y="5108823"/>
                  </a:lnTo>
                  <a:lnTo>
                    <a:pt x="0" y="5108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81" t="-22614" r="-5513"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0" y="0"/>
              <a:ext cx="3082558" cy="1437924"/>
              <a:chOff x="0" y="0"/>
              <a:chExt cx="608900" cy="28403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08900" cy="284034"/>
              </a:xfrm>
              <a:custGeom>
                <a:avLst/>
                <a:gdLst/>
                <a:ahLst/>
                <a:cxnLst/>
                <a:rect l="l" t="t" r="r" b="b"/>
                <a:pathLst>
                  <a:path w="608900" h="284034">
                    <a:moveTo>
                      <a:pt x="0" y="0"/>
                    </a:moveTo>
                    <a:lnTo>
                      <a:pt x="608900" y="0"/>
                    </a:lnTo>
                    <a:lnTo>
                      <a:pt x="608900" y="284034"/>
                    </a:lnTo>
                    <a:lnTo>
                      <a:pt x="0" y="284034"/>
                    </a:lnTo>
                    <a:close/>
                  </a:path>
                </a:pathLst>
              </a:custGeom>
              <a:solidFill>
                <a:srgbClr val="DD402B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608900" cy="3316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2"/>
                  </a:lnSpc>
                </a:pPr>
                <a:r>
                  <a:rPr lang="en-US" sz="2551" b="1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BEARISH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082558" y="0"/>
              <a:ext cx="4241551" cy="1437924"/>
              <a:chOff x="0" y="0"/>
              <a:chExt cx="837837" cy="28403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37837" cy="284034"/>
              </a:xfrm>
              <a:custGeom>
                <a:avLst/>
                <a:gdLst/>
                <a:ahLst/>
                <a:cxnLst/>
                <a:rect l="l" t="t" r="r" b="b"/>
                <a:pathLst>
                  <a:path w="837837" h="284034">
                    <a:moveTo>
                      <a:pt x="0" y="0"/>
                    </a:moveTo>
                    <a:lnTo>
                      <a:pt x="837837" y="0"/>
                    </a:lnTo>
                    <a:lnTo>
                      <a:pt x="837837" y="284034"/>
                    </a:lnTo>
                    <a:lnTo>
                      <a:pt x="0" y="284034"/>
                    </a:lnTo>
                    <a:close/>
                  </a:path>
                </a:pathLst>
              </a:custGeom>
              <a:solidFill>
                <a:srgbClr val="FCC00B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837837" cy="3316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2"/>
                  </a:lnSpc>
                </a:pPr>
                <a:r>
                  <a:rPr lang="en-US" sz="2551" b="1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NEUTRAL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7324108" y="0"/>
              <a:ext cx="3045292" cy="1437924"/>
              <a:chOff x="0" y="0"/>
              <a:chExt cx="601539" cy="28403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01539" cy="284034"/>
              </a:xfrm>
              <a:custGeom>
                <a:avLst/>
                <a:gdLst/>
                <a:ahLst/>
                <a:cxnLst/>
                <a:rect l="l" t="t" r="r" b="b"/>
                <a:pathLst>
                  <a:path w="601539" h="284034">
                    <a:moveTo>
                      <a:pt x="0" y="0"/>
                    </a:moveTo>
                    <a:lnTo>
                      <a:pt x="601539" y="0"/>
                    </a:lnTo>
                    <a:lnTo>
                      <a:pt x="601539" y="284034"/>
                    </a:lnTo>
                    <a:lnTo>
                      <a:pt x="0" y="284034"/>
                    </a:lnTo>
                    <a:close/>
                  </a:path>
                </a:pathLst>
              </a:custGeom>
              <a:solidFill>
                <a:srgbClr val="50C646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601539" cy="3316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2"/>
                  </a:lnSpc>
                </a:pPr>
                <a:r>
                  <a:rPr lang="en-US" sz="2551" b="1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BULLISH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62639"/>
            <a:ext cx="18288000" cy="10412277"/>
            <a:chOff x="0" y="0"/>
            <a:chExt cx="4816593" cy="27423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42328"/>
            </a:xfrm>
            <a:custGeom>
              <a:avLst/>
              <a:gdLst/>
              <a:ahLst/>
              <a:cxnLst/>
              <a:rect l="l" t="t" r="r" b="b"/>
              <a:pathLst>
                <a:path w="4816592" h="2742328">
                  <a:moveTo>
                    <a:pt x="0" y="0"/>
                  </a:moveTo>
                  <a:lnTo>
                    <a:pt x="4816592" y="0"/>
                  </a:lnTo>
                  <a:lnTo>
                    <a:pt x="4816592" y="2742328"/>
                  </a:lnTo>
                  <a:lnTo>
                    <a:pt x="0" y="2742328"/>
                  </a:lnTo>
                  <a:close/>
                </a:path>
              </a:pathLst>
            </a:custGeom>
            <a:solidFill>
              <a:srgbClr val="F6ED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789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37031" y="22957"/>
            <a:ext cx="7750969" cy="10412277"/>
            <a:chOff x="0" y="0"/>
            <a:chExt cx="2041407" cy="27423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1408" cy="2742328"/>
            </a:xfrm>
            <a:custGeom>
              <a:avLst/>
              <a:gdLst/>
              <a:ahLst/>
              <a:cxnLst/>
              <a:rect l="l" t="t" r="r" b="b"/>
              <a:pathLst>
                <a:path w="2041408" h="2742328">
                  <a:moveTo>
                    <a:pt x="0" y="0"/>
                  </a:moveTo>
                  <a:lnTo>
                    <a:pt x="2041408" y="0"/>
                  </a:lnTo>
                  <a:lnTo>
                    <a:pt x="2041408" y="2742328"/>
                  </a:lnTo>
                  <a:lnTo>
                    <a:pt x="0" y="2742328"/>
                  </a:lnTo>
                  <a:close/>
                </a:path>
              </a:pathLst>
            </a:custGeom>
            <a:solidFill>
              <a:srgbClr val="D6DAC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041407" cy="2789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537031" y="2418427"/>
            <a:ext cx="7750969" cy="6027924"/>
          </a:xfrm>
          <a:custGeom>
            <a:avLst/>
            <a:gdLst/>
            <a:ahLst/>
            <a:cxnLst/>
            <a:rect l="l" t="t" r="r" b="b"/>
            <a:pathLst>
              <a:path w="7750969" h="6027924">
                <a:moveTo>
                  <a:pt x="0" y="0"/>
                </a:moveTo>
                <a:lnTo>
                  <a:pt x="7750969" y="0"/>
                </a:lnTo>
                <a:lnTo>
                  <a:pt x="7750969" y="6027925"/>
                </a:lnTo>
                <a:lnTo>
                  <a:pt x="0" y="6027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042"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9"/>
              <p:cNvSpPr txBox="1"/>
              <p:nvPr/>
            </p:nvSpPr>
            <p:spPr>
              <a:xfrm>
                <a:off x="1342045" y="1392417"/>
                <a:ext cx="8910357" cy="173124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901"/>
                  </a:lnSpc>
                </a:pPr>
                <a:r>
                  <a:rPr lang="en-US" sz="3224" b="1" dirty="0">
                    <a:solidFill>
                      <a:srgbClr val="5F6F52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1.Spread(</a:t>
                </a:r>
                <a:r>
                  <a:rPr lang="en-US" sz="3224" b="1" dirty="0" err="1">
                    <a:solidFill>
                      <a:srgbClr val="5F6F52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z</a:t>
                </a:r>
                <a:r>
                  <a:rPr lang="en-US" sz="3600" b="1" baseline="-25000" dirty="0" err="1">
                    <a:solidFill>
                      <a:srgbClr val="5F6F52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t</a:t>
                </a:r>
                <a:r>
                  <a:rPr lang="en-US" sz="3224" b="1" dirty="0">
                    <a:solidFill>
                      <a:srgbClr val="5F6F52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) :   </a:t>
                </a:r>
                <a:r>
                  <a:rPr lang="en-US" sz="3224" b="1" dirty="0" err="1">
                    <a:solidFill>
                      <a:srgbClr val="5F6F52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z</a:t>
                </a:r>
                <a:r>
                  <a:rPr lang="en-US" sz="3600" b="1" baseline="-25000" dirty="0" err="1">
                    <a:solidFill>
                      <a:srgbClr val="5F6F52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t</a:t>
                </a:r>
                <a:r>
                  <a:rPr lang="en-US" sz="3224" b="1" dirty="0">
                    <a:solidFill>
                      <a:srgbClr val="5F6F52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=</a:t>
                </a:r>
                <a:r>
                  <a:rPr lang="en-US" sz="3224" b="1" dirty="0" err="1">
                    <a:solidFill>
                      <a:srgbClr val="5F6F52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x</a:t>
                </a:r>
                <a:r>
                  <a:rPr lang="en-US" sz="3600" b="1" baseline="-25000" dirty="0" err="1">
                    <a:solidFill>
                      <a:srgbClr val="5F6F52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t</a:t>
                </a:r>
                <a:r>
                  <a:rPr lang="en-US" sz="3224" b="1" dirty="0">
                    <a:solidFill>
                      <a:srgbClr val="5F6F52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-</a:t>
                </a:r>
                <a14:m>
                  <m:oMath xmlns:m="http://schemas.openxmlformats.org/officeDocument/2006/math">
                    <m:r>
                      <a:rPr lang="en-US" sz="3224" b="1" i="1" smtClean="0">
                        <a:solidFill>
                          <a:srgbClr val="5F6F52"/>
                        </a:solidFill>
                        <a:latin typeface="Cambria Math" panose="02040503050406030204" pitchFamily="18" charset="0"/>
                        <a:ea typeface="Inter Bold"/>
                        <a:cs typeface="Inter Bold"/>
                        <a:sym typeface="Inter Bold"/>
                      </a:rPr>
                      <m:t>𝜸</m:t>
                    </m:r>
                  </m:oMath>
                </a14:m>
                <a:r>
                  <a:rPr lang="en-US" sz="3224" b="1" dirty="0">
                    <a:solidFill>
                      <a:srgbClr val="5F6F52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*</a:t>
                </a:r>
                <a:r>
                  <a:rPr lang="en-US" sz="3224" b="1" dirty="0" err="1">
                    <a:solidFill>
                      <a:srgbClr val="5F6F52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y</a:t>
                </a:r>
                <a:r>
                  <a:rPr lang="en-US" sz="3600" b="1" baseline="-25000" dirty="0" err="1">
                    <a:solidFill>
                      <a:srgbClr val="5F6F52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t</a:t>
                </a:r>
                <a:endParaRPr lang="en-US" sz="3224" b="1" dirty="0">
                  <a:solidFill>
                    <a:srgbClr val="5F6F52"/>
                  </a:solidFill>
                  <a:latin typeface="Inter Bold"/>
                  <a:ea typeface="Inter Bold"/>
                  <a:cs typeface="Inter Bold"/>
                  <a:sym typeface="Inter Bold"/>
                </a:endParaRPr>
              </a:p>
              <a:p>
                <a:pPr algn="l">
                  <a:lnSpc>
                    <a:spcPts val="3175"/>
                  </a:lnSpc>
                </a:pPr>
                <a:endParaRPr lang="en-US" sz="3224" b="1" dirty="0">
                  <a:solidFill>
                    <a:srgbClr val="5F6F52"/>
                  </a:solidFill>
                  <a:latin typeface="Inter Bold"/>
                  <a:ea typeface="Inter Bold"/>
                  <a:cs typeface="Inter Bold"/>
                  <a:sym typeface="Inter Bold"/>
                </a:endParaRPr>
              </a:p>
              <a:p>
                <a:pPr algn="l">
                  <a:lnSpc>
                    <a:spcPts val="3175"/>
                  </a:lnSpc>
                </a:pPr>
                <a:r>
                  <a:rPr lang="en-US" sz="2624" b="1" dirty="0" err="1">
                    <a:solidFill>
                      <a:srgbClr val="5F6F52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x</a:t>
                </a:r>
                <a:r>
                  <a:rPr lang="en-US" sz="3200" b="1" baseline="-25000" dirty="0" err="1">
                    <a:solidFill>
                      <a:srgbClr val="5F6F52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t</a:t>
                </a:r>
                <a:r>
                  <a:rPr lang="en-US" sz="2624" b="1" dirty="0">
                    <a:solidFill>
                      <a:srgbClr val="5F6F52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, </a:t>
                </a:r>
                <a:r>
                  <a:rPr lang="en-US" sz="2624" b="1" dirty="0" err="1">
                    <a:solidFill>
                      <a:srgbClr val="5F6F52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y</a:t>
                </a:r>
                <a:r>
                  <a:rPr lang="en-US" sz="3200" b="1" baseline="-25000" dirty="0" err="1">
                    <a:solidFill>
                      <a:srgbClr val="5F6F52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t</a:t>
                </a:r>
                <a:r>
                  <a:rPr lang="en-US" sz="2624" b="1" dirty="0">
                    <a:solidFill>
                      <a:srgbClr val="5F6F52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 ; Prices of assets X and Y.</a:t>
                </a:r>
              </a:p>
              <a:p>
                <a:pPr algn="l">
                  <a:lnSpc>
                    <a:spcPts val="3175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5F6F52"/>
                        </a:solidFill>
                        <a:latin typeface="Cambria Math" panose="02040503050406030204" pitchFamily="18" charset="0"/>
                        <a:ea typeface="Inter Bold"/>
                        <a:cs typeface="Inter Bold"/>
                        <a:sym typeface="Inter Bold"/>
                      </a:rPr>
                      <m:t>𝜸</m:t>
                    </m:r>
                    <m:r>
                      <a:rPr lang="en-US" sz="2800" b="1" i="1" smtClean="0">
                        <a:solidFill>
                          <a:srgbClr val="5F6F52"/>
                        </a:solidFill>
                        <a:latin typeface="Cambria Math" panose="02040503050406030204" pitchFamily="18" charset="0"/>
                        <a:ea typeface="Inter Bold"/>
                        <a:cs typeface="Inter Bold"/>
                        <a:sym typeface="Inter Bold"/>
                      </a:rPr>
                      <m:t> </m:t>
                    </m:r>
                  </m:oMath>
                </a14:m>
                <a:r>
                  <a:rPr lang="en-US" sz="2624" b="1" dirty="0">
                    <a:solidFill>
                      <a:srgbClr val="5F6F52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: Hedge Ratio (Rolling Regression coefficient)</a:t>
                </a:r>
              </a:p>
            </p:txBody>
          </p:sp>
        </mc:Choice>
        <mc:Fallback xmlns="">
          <p:sp>
            <p:nvSpPr>
              <p:cNvPr id="9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045" y="1392417"/>
                <a:ext cx="8910357" cy="1731243"/>
              </a:xfrm>
              <a:prstGeom prst="rect">
                <a:avLst/>
              </a:prstGeom>
              <a:blipFill>
                <a:blip r:embed="rId3"/>
                <a:stretch>
                  <a:fillRect l="-2736" t="-7042" b="-109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0"/>
          <p:cNvSpPr txBox="1"/>
          <p:nvPr/>
        </p:nvSpPr>
        <p:spPr>
          <a:xfrm>
            <a:off x="3254021" y="387595"/>
            <a:ext cx="12874688" cy="689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25"/>
              </a:lnSpc>
            </a:pPr>
            <a:r>
              <a:rPr lang="en-US" sz="4483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 key definitions and Trading boundries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2045" y="3676876"/>
            <a:ext cx="11938574" cy="416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210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2.Trading Boundaries</a:t>
            </a:r>
          </a:p>
          <a:p>
            <a:pPr marL="563998" lvl="1" indent="-281999" algn="l">
              <a:lnSpc>
                <a:spcPts val="3160"/>
              </a:lnSpc>
              <a:buFont typeface="Arial"/>
              <a:buChar char="•"/>
            </a:pPr>
            <a:r>
              <a:rPr lang="en-US" sz="2612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 Upper Boundary </a:t>
            </a:r>
          </a:p>
          <a:p>
            <a:pPr algn="l">
              <a:lnSpc>
                <a:spcPts val="3160"/>
              </a:lnSpc>
            </a:pPr>
            <a:r>
              <a:rPr lang="en-US" sz="2612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         S</a:t>
            </a:r>
            <a:r>
              <a:rPr lang="en-US" sz="1600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upper</a:t>
            </a:r>
            <a:r>
              <a:rPr lang="en-US" sz="2612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 =μ + </a:t>
            </a:r>
            <a:r>
              <a:rPr lang="en-US" sz="2612" b="1" dirty="0" err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λσ</a:t>
            </a:r>
            <a:endParaRPr lang="en-US" sz="2612" b="1" dirty="0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563998" lvl="1" indent="-281999" algn="l">
              <a:lnSpc>
                <a:spcPts val="3160"/>
              </a:lnSpc>
              <a:buFont typeface="Arial"/>
              <a:buChar char="•"/>
            </a:pPr>
            <a:r>
              <a:rPr lang="en-US" sz="2612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Lower Boundary </a:t>
            </a:r>
          </a:p>
          <a:p>
            <a:pPr algn="l">
              <a:lnSpc>
                <a:spcPts val="3160"/>
              </a:lnSpc>
            </a:pPr>
            <a:r>
              <a:rPr lang="en-US" sz="2612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         S</a:t>
            </a:r>
            <a:r>
              <a:rPr lang="en-US" sz="1600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lower</a:t>
            </a:r>
            <a:r>
              <a:rPr lang="en-US" sz="2612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 =μ - </a:t>
            </a:r>
            <a:r>
              <a:rPr lang="en-US" sz="2612" b="1" dirty="0" err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λσ</a:t>
            </a:r>
            <a:endParaRPr lang="en-US" sz="2612" b="1" dirty="0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3160"/>
              </a:lnSpc>
            </a:pPr>
            <a:endParaRPr lang="en-US" sz="2612" b="1" dirty="0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3160"/>
              </a:lnSpc>
            </a:pPr>
            <a:r>
              <a:rPr lang="en-US" sz="2612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μ : Rolling mean of spread ( window = 60 ).</a:t>
            </a:r>
          </a:p>
          <a:p>
            <a:pPr algn="l">
              <a:lnSpc>
                <a:spcPts val="3160"/>
              </a:lnSpc>
            </a:pPr>
            <a:r>
              <a:rPr lang="en-US" sz="2612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σ : Rolling standard deviation ( window = 60 ).</a:t>
            </a:r>
          </a:p>
          <a:p>
            <a:pPr algn="l">
              <a:lnSpc>
                <a:spcPts val="3160"/>
              </a:lnSpc>
            </a:pPr>
            <a:r>
              <a:rPr lang="en-US" sz="2612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λ : A tunable multiplier that controls the width of the</a:t>
            </a:r>
          </a:p>
          <a:p>
            <a:pPr algn="l">
              <a:lnSpc>
                <a:spcPts val="3160"/>
              </a:lnSpc>
            </a:pPr>
            <a:r>
              <a:rPr lang="en-US" sz="2612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      boundaries, depends on volatility.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2045" y="8180663"/>
            <a:ext cx="8560043" cy="1710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1"/>
              </a:lnSpc>
            </a:pPr>
            <a:r>
              <a:rPr lang="en-US" sz="3224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3.Long &amp; Short Positions</a:t>
            </a:r>
          </a:p>
          <a:p>
            <a:pPr algn="l">
              <a:lnSpc>
                <a:spcPts val="3175"/>
              </a:lnSpc>
            </a:pPr>
            <a:endParaRPr lang="en-US" sz="3224" b="1" dirty="0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3175"/>
              </a:lnSpc>
            </a:pPr>
            <a:r>
              <a:rPr lang="en-US" sz="2624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Long : Buy low, sell high (profit if price rises).</a:t>
            </a:r>
          </a:p>
          <a:p>
            <a:pPr algn="l">
              <a:lnSpc>
                <a:spcPts val="3175"/>
              </a:lnSpc>
              <a:spcBef>
                <a:spcPct val="0"/>
              </a:spcBef>
            </a:pPr>
            <a:r>
              <a:rPr lang="en-US" sz="2624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Short : Sell high, buy low (profit if price falls).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5758E-0331-3258-3460-50F141920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42FBFD8-D84B-4BF7-8EB3-B0301B034813}"/>
              </a:ext>
            </a:extLst>
          </p:cNvPr>
          <p:cNvSpPr txBox="1"/>
          <p:nvPr/>
        </p:nvSpPr>
        <p:spPr>
          <a:xfrm>
            <a:off x="6131918" y="553909"/>
            <a:ext cx="6024164" cy="163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19"/>
              </a:lnSpc>
            </a:pPr>
            <a:r>
              <a:rPr lang="en-US" sz="3570">
                <a:solidFill>
                  <a:srgbClr val="4F613F"/>
                </a:solidFill>
                <a:latin typeface="Sunborn"/>
                <a:ea typeface="Sunborn"/>
                <a:cs typeface="Sunborn"/>
                <a:sym typeface="Sunborn"/>
              </a:rPr>
              <a:t>flow chart of basic pairs trading stratergy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2D8E126-AADF-BD3D-6292-344A57199FA4}"/>
              </a:ext>
            </a:extLst>
          </p:cNvPr>
          <p:cNvSpPr/>
          <p:nvPr/>
        </p:nvSpPr>
        <p:spPr>
          <a:xfrm rot="-10800000" flipH="1">
            <a:off x="-146895" y="7565591"/>
            <a:ext cx="4909918" cy="2721409"/>
          </a:xfrm>
          <a:custGeom>
            <a:avLst/>
            <a:gdLst/>
            <a:ahLst/>
            <a:cxnLst/>
            <a:rect l="l" t="t" r="r" b="b"/>
            <a:pathLst>
              <a:path w="4909918" h="2721409">
                <a:moveTo>
                  <a:pt x="4909918" y="0"/>
                </a:moveTo>
                <a:lnTo>
                  <a:pt x="0" y="0"/>
                </a:lnTo>
                <a:lnTo>
                  <a:pt x="0" y="2721409"/>
                </a:lnTo>
                <a:lnTo>
                  <a:pt x="4909918" y="2721409"/>
                </a:lnTo>
                <a:lnTo>
                  <a:pt x="4909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E858CC1-888F-7FA8-487A-3D94645E1FF9}"/>
              </a:ext>
            </a:extLst>
          </p:cNvPr>
          <p:cNvSpPr/>
          <p:nvPr/>
        </p:nvSpPr>
        <p:spPr>
          <a:xfrm flipH="1">
            <a:off x="13340111" y="0"/>
            <a:ext cx="4909918" cy="2721409"/>
          </a:xfrm>
          <a:custGeom>
            <a:avLst/>
            <a:gdLst/>
            <a:ahLst/>
            <a:cxnLst/>
            <a:rect l="l" t="t" r="r" b="b"/>
            <a:pathLst>
              <a:path w="4909918" h="2721409">
                <a:moveTo>
                  <a:pt x="4909918" y="0"/>
                </a:moveTo>
                <a:lnTo>
                  <a:pt x="0" y="0"/>
                </a:lnTo>
                <a:lnTo>
                  <a:pt x="0" y="2721409"/>
                </a:lnTo>
                <a:lnTo>
                  <a:pt x="4909918" y="2721409"/>
                </a:lnTo>
                <a:lnTo>
                  <a:pt x="4909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9" name="Group 5">
            <a:extLst>
              <a:ext uri="{FF2B5EF4-FFF2-40B4-BE49-F238E27FC236}">
                <a16:creationId xmlns:a16="http://schemas.microsoft.com/office/drawing/2014/main" id="{8FDB5B0E-31EB-2011-6B45-09BF62820EFD}"/>
              </a:ext>
            </a:extLst>
          </p:cNvPr>
          <p:cNvGrpSpPr/>
          <p:nvPr/>
        </p:nvGrpSpPr>
        <p:grpSpPr>
          <a:xfrm>
            <a:off x="1056369" y="1572912"/>
            <a:ext cx="2287893" cy="678492"/>
            <a:chOff x="0" y="0"/>
            <a:chExt cx="791536" cy="234736"/>
          </a:xfrm>
        </p:grpSpPr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9EF7FDEB-8070-8D4E-2B22-631FD1A2B5AB}"/>
                </a:ext>
              </a:extLst>
            </p:cNvPr>
            <p:cNvSpPr/>
            <p:nvPr/>
          </p:nvSpPr>
          <p:spPr>
            <a:xfrm>
              <a:off x="0" y="0"/>
              <a:ext cx="791536" cy="234736"/>
            </a:xfrm>
            <a:custGeom>
              <a:avLst/>
              <a:gdLst/>
              <a:ahLst/>
              <a:cxnLst/>
              <a:rect l="l" t="t" r="r" b="b"/>
              <a:pathLst>
                <a:path w="791536" h="234736">
                  <a:moveTo>
                    <a:pt x="588336" y="0"/>
                  </a:moveTo>
                  <a:cubicBezTo>
                    <a:pt x="700560" y="0"/>
                    <a:pt x="791536" y="52547"/>
                    <a:pt x="791536" y="117368"/>
                  </a:cubicBezTo>
                  <a:cubicBezTo>
                    <a:pt x="791536" y="182188"/>
                    <a:pt x="700560" y="234736"/>
                    <a:pt x="588336" y="234736"/>
                  </a:cubicBezTo>
                  <a:lnTo>
                    <a:pt x="203200" y="234736"/>
                  </a:lnTo>
                  <a:cubicBezTo>
                    <a:pt x="90976" y="234736"/>
                    <a:pt x="0" y="182188"/>
                    <a:pt x="0" y="117368"/>
                  </a:cubicBezTo>
                  <a:cubicBezTo>
                    <a:pt x="0" y="5254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F6F5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1" name="TextBox 7">
              <a:extLst>
                <a:ext uri="{FF2B5EF4-FFF2-40B4-BE49-F238E27FC236}">
                  <a16:creationId xmlns:a16="http://schemas.microsoft.com/office/drawing/2014/main" id="{08DE49DC-A32E-58F6-10EB-A3B5A24D4381}"/>
                </a:ext>
              </a:extLst>
            </p:cNvPr>
            <p:cNvSpPr txBox="1"/>
            <p:nvPr/>
          </p:nvSpPr>
          <p:spPr>
            <a:xfrm>
              <a:off x="0" y="-47625"/>
              <a:ext cx="791536" cy="282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r>
                <a:rPr lang="en-US" sz="2151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Select pairs</a:t>
              </a:r>
            </a:p>
          </p:txBody>
        </p:sp>
      </p:grpSp>
      <p:grpSp>
        <p:nvGrpSpPr>
          <p:cNvPr id="62" name="Group 8">
            <a:extLst>
              <a:ext uri="{FF2B5EF4-FFF2-40B4-BE49-F238E27FC236}">
                <a16:creationId xmlns:a16="http://schemas.microsoft.com/office/drawing/2014/main" id="{B278168B-5406-332E-B29F-38B70A48D6F4}"/>
              </a:ext>
            </a:extLst>
          </p:cNvPr>
          <p:cNvGrpSpPr/>
          <p:nvPr/>
        </p:nvGrpSpPr>
        <p:grpSpPr>
          <a:xfrm rot="2770519">
            <a:off x="1205795" y="3310582"/>
            <a:ext cx="1742524" cy="1769287"/>
            <a:chOff x="0" y="0"/>
            <a:chExt cx="458936" cy="465985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FC8FAD4A-C12A-1FBB-8313-39044C7206FD}"/>
                </a:ext>
              </a:extLst>
            </p:cNvPr>
            <p:cNvSpPr/>
            <p:nvPr/>
          </p:nvSpPr>
          <p:spPr>
            <a:xfrm>
              <a:off x="0" y="0"/>
              <a:ext cx="458936" cy="465985"/>
            </a:xfrm>
            <a:custGeom>
              <a:avLst/>
              <a:gdLst/>
              <a:ahLst/>
              <a:cxnLst/>
              <a:rect l="l" t="t" r="r" b="b"/>
              <a:pathLst>
                <a:path w="458936" h="465985">
                  <a:moveTo>
                    <a:pt x="0" y="0"/>
                  </a:moveTo>
                  <a:lnTo>
                    <a:pt x="458936" y="0"/>
                  </a:lnTo>
                  <a:lnTo>
                    <a:pt x="458936" y="465985"/>
                  </a:lnTo>
                  <a:lnTo>
                    <a:pt x="0" y="465985"/>
                  </a:lnTo>
                  <a:close/>
                </a:path>
              </a:pathLst>
            </a:custGeom>
            <a:solidFill>
              <a:srgbClr val="EDB24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BA3EC721-273D-6782-C5A8-83C393EA8B1C}"/>
                </a:ext>
              </a:extLst>
            </p:cNvPr>
            <p:cNvSpPr txBox="1"/>
            <p:nvPr/>
          </p:nvSpPr>
          <p:spPr>
            <a:xfrm>
              <a:off x="0" y="-47625"/>
              <a:ext cx="458936" cy="513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grpSp>
        <p:nvGrpSpPr>
          <p:cNvPr id="65" name="Group 11">
            <a:extLst>
              <a:ext uri="{FF2B5EF4-FFF2-40B4-BE49-F238E27FC236}">
                <a16:creationId xmlns:a16="http://schemas.microsoft.com/office/drawing/2014/main" id="{506AB0E5-EF00-B716-2BA9-29C1FC6D386D}"/>
              </a:ext>
            </a:extLst>
          </p:cNvPr>
          <p:cNvGrpSpPr/>
          <p:nvPr/>
        </p:nvGrpSpPr>
        <p:grpSpPr>
          <a:xfrm>
            <a:off x="3988827" y="3596847"/>
            <a:ext cx="2754431" cy="1072461"/>
            <a:chOff x="0" y="0"/>
            <a:chExt cx="725447" cy="282459"/>
          </a:xfrm>
        </p:grpSpPr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2DF70508-631B-0F3A-A42C-8F49EC21B550}"/>
                </a:ext>
              </a:extLst>
            </p:cNvPr>
            <p:cNvSpPr/>
            <p:nvPr/>
          </p:nvSpPr>
          <p:spPr>
            <a:xfrm>
              <a:off x="0" y="0"/>
              <a:ext cx="725447" cy="282459"/>
            </a:xfrm>
            <a:custGeom>
              <a:avLst/>
              <a:gdLst/>
              <a:ahLst/>
              <a:cxnLst/>
              <a:rect l="l" t="t" r="r" b="b"/>
              <a:pathLst>
                <a:path w="725447" h="282459">
                  <a:moveTo>
                    <a:pt x="0" y="0"/>
                  </a:moveTo>
                  <a:lnTo>
                    <a:pt x="725447" y="0"/>
                  </a:lnTo>
                  <a:lnTo>
                    <a:pt x="725447" y="282459"/>
                  </a:lnTo>
                  <a:lnTo>
                    <a:pt x="0" y="282459"/>
                  </a:lnTo>
                  <a:close/>
                </a:path>
              </a:pathLst>
            </a:custGeom>
            <a:solidFill>
              <a:srgbClr val="5F6F5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7" name="TextBox 13">
              <a:extLst>
                <a:ext uri="{FF2B5EF4-FFF2-40B4-BE49-F238E27FC236}">
                  <a16:creationId xmlns:a16="http://schemas.microsoft.com/office/drawing/2014/main" id="{3FB66CF3-3153-48BE-C3B3-BA807C2F6805}"/>
                </a:ext>
              </a:extLst>
            </p:cNvPr>
            <p:cNvSpPr txBox="1"/>
            <p:nvPr/>
          </p:nvSpPr>
          <p:spPr>
            <a:xfrm>
              <a:off x="0" y="-57150"/>
              <a:ext cx="725447" cy="3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2"/>
                </a:lnSpc>
              </a:pPr>
              <a:r>
                <a:rPr lang="en-US" sz="2551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Calculate Boundaries</a:t>
              </a:r>
            </a:p>
          </p:txBody>
        </p:sp>
      </p:grpSp>
      <p:grpSp>
        <p:nvGrpSpPr>
          <p:cNvPr id="68" name="Group 14">
            <a:extLst>
              <a:ext uri="{FF2B5EF4-FFF2-40B4-BE49-F238E27FC236}">
                <a16:creationId xmlns:a16="http://schemas.microsoft.com/office/drawing/2014/main" id="{96D5516C-8E4D-426F-6171-666E5EC474E8}"/>
              </a:ext>
            </a:extLst>
          </p:cNvPr>
          <p:cNvGrpSpPr/>
          <p:nvPr/>
        </p:nvGrpSpPr>
        <p:grpSpPr>
          <a:xfrm>
            <a:off x="7588471" y="3596847"/>
            <a:ext cx="2678288" cy="1072461"/>
            <a:chOff x="0" y="0"/>
            <a:chExt cx="705393" cy="282459"/>
          </a:xfrm>
        </p:grpSpPr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FADC1FCE-AE27-5B8D-FA77-64AA3BC7F5F8}"/>
                </a:ext>
              </a:extLst>
            </p:cNvPr>
            <p:cNvSpPr/>
            <p:nvPr/>
          </p:nvSpPr>
          <p:spPr>
            <a:xfrm>
              <a:off x="0" y="0"/>
              <a:ext cx="705393" cy="282459"/>
            </a:xfrm>
            <a:custGeom>
              <a:avLst/>
              <a:gdLst/>
              <a:ahLst/>
              <a:cxnLst/>
              <a:rect l="l" t="t" r="r" b="b"/>
              <a:pathLst>
                <a:path w="705393" h="282459">
                  <a:moveTo>
                    <a:pt x="0" y="0"/>
                  </a:moveTo>
                  <a:lnTo>
                    <a:pt x="705393" y="0"/>
                  </a:lnTo>
                  <a:lnTo>
                    <a:pt x="705393" y="282459"/>
                  </a:lnTo>
                  <a:lnTo>
                    <a:pt x="0" y="282459"/>
                  </a:lnTo>
                  <a:close/>
                </a:path>
              </a:pathLst>
            </a:custGeom>
            <a:solidFill>
              <a:srgbClr val="EDB24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0" name="TextBox 16">
              <a:extLst>
                <a:ext uri="{FF2B5EF4-FFF2-40B4-BE49-F238E27FC236}">
                  <a16:creationId xmlns:a16="http://schemas.microsoft.com/office/drawing/2014/main" id="{F9966C66-9D2B-030F-B0D0-48FB03DF3E58}"/>
                </a:ext>
              </a:extLst>
            </p:cNvPr>
            <p:cNvSpPr txBox="1"/>
            <p:nvPr/>
          </p:nvSpPr>
          <p:spPr>
            <a:xfrm>
              <a:off x="0" y="-57150"/>
              <a:ext cx="705393" cy="3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2"/>
                </a:lnSpc>
              </a:pPr>
              <a:r>
                <a:rPr lang="en-US" sz="2551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Signal Generation</a:t>
              </a:r>
            </a:p>
          </p:txBody>
        </p:sp>
      </p:grpSp>
      <p:grpSp>
        <p:nvGrpSpPr>
          <p:cNvPr id="71" name="Group 17">
            <a:extLst>
              <a:ext uri="{FF2B5EF4-FFF2-40B4-BE49-F238E27FC236}">
                <a16:creationId xmlns:a16="http://schemas.microsoft.com/office/drawing/2014/main" id="{2939D8B3-2BBA-681C-DAF5-286FCA027279}"/>
              </a:ext>
            </a:extLst>
          </p:cNvPr>
          <p:cNvGrpSpPr/>
          <p:nvPr/>
        </p:nvGrpSpPr>
        <p:grpSpPr>
          <a:xfrm>
            <a:off x="11043160" y="3623420"/>
            <a:ext cx="2678288" cy="1072461"/>
            <a:chOff x="0" y="0"/>
            <a:chExt cx="705393" cy="282459"/>
          </a:xfrm>
        </p:grpSpPr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ACC63E25-91E3-88FF-BE31-807DE80187FD}"/>
                </a:ext>
              </a:extLst>
            </p:cNvPr>
            <p:cNvSpPr/>
            <p:nvPr/>
          </p:nvSpPr>
          <p:spPr>
            <a:xfrm>
              <a:off x="0" y="0"/>
              <a:ext cx="705393" cy="282459"/>
            </a:xfrm>
            <a:custGeom>
              <a:avLst/>
              <a:gdLst/>
              <a:ahLst/>
              <a:cxnLst/>
              <a:rect l="l" t="t" r="r" b="b"/>
              <a:pathLst>
                <a:path w="705393" h="282459">
                  <a:moveTo>
                    <a:pt x="0" y="0"/>
                  </a:moveTo>
                  <a:lnTo>
                    <a:pt x="705393" y="0"/>
                  </a:lnTo>
                  <a:lnTo>
                    <a:pt x="705393" y="282459"/>
                  </a:lnTo>
                  <a:lnTo>
                    <a:pt x="0" y="282459"/>
                  </a:lnTo>
                  <a:close/>
                </a:path>
              </a:pathLst>
            </a:custGeom>
            <a:solidFill>
              <a:srgbClr val="5F6F5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3" name="TextBox 19">
              <a:extLst>
                <a:ext uri="{FF2B5EF4-FFF2-40B4-BE49-F238E27FC236}">
                  <a16:creationId xmlns:a16="http://schemas.microsoft.com/office/drawing/2014/main" id="{56BF150C-BBE6-9749-46B7-A75E840EF9EF}"/>
                </a:ext>
              </a:extLst>
            </p:cNvPr>
            <p:cNvSpPr txBox="1"/>
            <p:nvPr/>
          </p:nvSpPr>
          <p:spPr>
            <a:xfrm>
              <a:off x="0" y="-57150"/>
              <a:ext cx="705393" cy="3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2"/>
                </a:lnSpc>
              </a:pPr>
              <a:r>
                <a:rPr lang="en-US" sz="2551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Trade Execution</a:t>
              </a:r>
            </a:p>
          </p:txBody>
        </p:sp>
      </p:grpSp>
      <p:sp>
        <p:nvSpPr>
          <p:cNvPr id="74" name="AutoShape 20">
            <a:extLst>
              <a:ext uri="{FF2B5EF4-FFF2-40B4-BE49-F238E27FC236}">
                <a16:creationId xmlns:a16="http://schemas.microsoft.com/office/drawing/2014/main" id="{3F2639D0-E661-676A-AC4D-F70102A3736C}"/>
              </a:ext>
            </a:extLst>
          </p:cNvPr>
          <p:cNvSpPr/>
          <p:nvPr/>
        </p:nvSpPr>
        <p:spPr>
          <a:xfrm flipV="1">
            <a:off x="6752681" y="4192986"/>
            <a:ext cx="835790" cy="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5" name="AutoShape 21">
            <a:extLst>
              <a:ext uri="{FF2B5EF4-FFF2-40B4-BE49-F238E27FC236}">
                <a16:creationId xmlns:a16="http://schemas.microsoft.com/office/drawing/2014/main" id="{61A860FA-50CE-091E-FB7D-E2A94DC0B374}"/>
              </a:ext>
            </a:extLst>
          </p:cNvPr>
          <p:cNvSpPr/>
          <p:nvPr/>
        </p:nvSpPr>
        <p:spPr>
          <a:xfrm>
            <a:off x="2115157" y="2259586"/>
            <a:ext cx="0" cy="70233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6" name="AutoShape 22">
            <a:extLst>
              <a:ext uri="{FF2B5EF4-FFF2-40B4-BE49-F238E27FC236}">
                <a16:creationId xmlns:a16="http://schemas.microsoft.com/office/drawing/2014/main" id="{88150CEE-A091-9E28-FBCB-A6C051DB1CE5}"/>
              </a:ext>
            </a:extLst>
          </p:cNvPr>
          <p:cNvSpPr/>
          <p:nvPr/>
        </p:nvSpPr>
        <p:spPr>
          <a:xfrm>
            <a:off x="3224458" y="4176176"/>
            <a:ext cx="7833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7" name="AutoShape 23">
            <a:extLst>
              <a:ext uri="{FF2B5EF4-FFF2-40B4-BE49-F238E27FC236}">
                <a16:creationId xmlns:a16="http://schemas.microsoft.com/office/drawing/2014/main" id="{E29DB6F2-6AD3-A3F3-FF35-35E611308386}"/>
              </a:ext>
            </a:extLst>
          </p:cNvPr>
          <p:cNvSpPr/>
          <p:nvPr/>
        </p:nvSpPr>
        <p:spPr>
          <a:xfrm flipV="1">
            <a:off x="10266810" y="4147886"/>
            <a:ext cx="835790" cy="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8" name="Group 24">
            <a:extLst>
              <a:ext uri="{FF2B5EF4-FFF2-40B4-BE49-F238E27FC236}">
                <a16:creationId xmlns:a16="http://schemas.microsoft.com/office/drawing/2014/main" id="{10916D75-3912-6201-BA99-A00C036A8FBB}"/>
              </a:ext>
            </a:extLst>
          </p:cNvPr>
          <p:cNvGrpSpPr/>
          <p:nvPr/>
        </p:nvGrpSpPr>
        <p:grpSpPr>
          <a:xfrm rot="2770519">
            <a:off x="11530093" y="5533495"/>
            <a:ext cx="1742524" cy="1769287"/>
            <a:chOff x="0" y="0"/>
            <a:chExt cx="458936" cy="465985"/>
          </a:xfrm>
        </p:grpSpPr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A5D59C2B-C269-EFFF-5E20-565CFE30E768}"/>
                </a:ext>
              </a:extLst>
            </p:cNvPr>
            <p:cNvSpPr/>
            <p:nvPr/>
          </p:nvSpPr>
          <p:spPr>
            <a:xfrm>
              <a:off x="0" y="0"/>
              <a:ext cx="458936" cy="465985"/>
            </a:xfrm>
            <a:custGeom>
              <a:avLst/>
              <a:gdLst/>
              <a:ahLst/>
              <a:cxnLst/>
              <a:rect l="l" t="t" r="r" b="b"/>
              <a:pathLst>
                <a:path w="458936" h="465985">
                  <a:moveTo>
                    <a:pt x="0" y="0"/>
                  </a:moveTo>
                  <a:lnTo>
                    <a:pt x="458936" y="0"/>
                  </a:lnTo>
                  <a:lnTo>
                    <a:pt x="458936" y="465985"/>
                  </a:lnTo>
                  <a:lnTo>
                    <a:pt x="0" y="465985"/>
                  </a:lnTo>
                  <a:close/>
                </a:path>
              </a:pathLst>
            </a:custGeom>
            <a:solidFill>
              <a:srgbClr val="EDB24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0" name="TextBox 26">
              <a:extLst>
                <a:ext uri="{FF2B5EF4-FFF2-40B4-BE49-F238E27FC236}">
                  <a16:creationId xmlns:a16="http://schemas.microsoft.com/office/drawing/2014/main" id="{E1AD0C5E-A4AF-3D6F-A01B-B8CFEAF2CB1A}"/>
                </a:ext>
              </a:extLst>
            </p:cNvPr>
            <p:cNvSpPr txBox="1"/>
            <p:nvPr/>
          </p:nvSpPr>
          <p:spPr>
            <a:xfrm>
              <a:off x="0" y="-47625"/>
              <a:ext cx="458936" cy="513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81" name="AutoShape 27">
            <a:extLst>
              <a:ext uri="{FF2B5EF4-FFF2-40B4-BE49-F238E27FC236}">
                <a16:creationId xmlns:a16="http://schemas.microsoft.com/office/drawing/2014/main" id="{B0F5F595-2E4D-E192-FB00-4936376778E9}"/>
              </a:ext>
            </a:extLst>
          </p:cNvPr>
          <p:cNvSpPr/>
          <p:nvPr/>
        </p:nvSpPr>
        <p:spPr>
          <a:xfrm>
            <a:off x="12439454" y="4723938"/>
            <a:ext cx="0" cy="4530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2" name="AutoShape 28">
            <a:extLst>
              <a:ext uri="{FF2B5EF4-FFF2-40B4-BE49-F238E27FC236}">
                <a16:creationId xmlns:a16="http://schemas.microsoft.com/office/drawing/2014/main" id="{7168A61F-FCF4-7B83-2015-DC19037628DC}"/>
              </a:ext>
            </a:extLst>
          </p:cNvPr>
          <p:cNvSpPr/>
          <p:nvPr/>
        </p:nvSpPr>
        <p:spPr>
          <a:xfrm flipV="1">
            <a:off x="13642951" y="6421129"/>
            <a:ext cx="728449" cy="1829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3" name="Group 29">
            <a:extLst>
              <a:ext uri="{FF2B5EF4-FFF2-40B4-BE49-F238E27FC236}">
                <a16:creationId xmlns:a16="http://schemas.microsoft.com/office/drawing/2014/main" id="{589D07BC-75BC-9A15-91D5-73CFC208B4AF}"/>
              </a:ext>
            </a:extLst>
          </p:cNvPr>
          <p:cNvGrpSpPr/>
          <p:nvPr/>
        </p:nvGrpSpPr>
        <p:grpSpPr>
          <a:xfrm rot="2770519">
            <a:off x="8218327" y="5498063"/>
            <a:ext cx="1742524" cy="1769287"/>
            <a:chOff x="0" y="0"/>
            <a:chExt cx="458936" cy="465985"/>
          </a:xfrm>
        </p:grpSpPr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433977AB-0E43-6FF5-3305-B865506657C7}"/>
                </a:ext>
              </a:extLst>
            </p:cNvPr>
            <p:cNvSpPr/>
            <p:nvPr/>
          </p:nvSpPr>
          <p:spPr>
            <a:xfrm>
              <a:off x="0" y="0"/>
              <a:ext cx="458936" cy="465985"/>
            </a:xfrm>
            <a:custGeom>
              <a:avLst/>
              <a:gdLst/>
              <a:ahLst/>
              <a:cxnLst/>
              <a:rect l="l" t="t" r="r" b="b"/>
              <a:pathLst>
                <a:path w="458936" h="465985">
                  <a:moveTo>
                    <a:pt x="0" y="0"/>
                  </a:moveTo>
                  <a:lnTo>
                    <a:pt x="458936" y="0"/>
                  </a:lnTo>
                  <a:lnTo>
                    <a:pt x="458936" y="465985"/>
                  </a:lnTo>
                  <a:lnTo>
                    <a:pt x="0" y="465985"/>
                  </a:lnTo>
                  <a:close/>
                </a:path>
              </a:pathLst>
            </a:custGeom>
            <a:solidFill>
              <a:srgbClr val="EDB24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5" name="TextBox 31">
              <a:extLst>
                <a:ext uri="{FF2B5EF4-FFF2-40B4-BE49-F238E27FC236}">
                  <a16:creationId xmlns:a16="http://schemas.microsoft.com/office/drawing/2014/main" id="{9897F3C0-FF4C-9C82-44BC-EEB24CA1A410}"/>
                </a:ext>
              </a:extLst>
            </p:cNvPr>
            <p:cNvSpPr txBox="1"/>
            <p:nvPr/>
          </p:nvSpPr>
          <p:spPr>
            <a:xfrm>
              <a:off x="0" y="-47625"/>
              <a:ext cx="458936" cy="513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grpSp>
        <p:nvGrpSpPr>
          <p:cNvPr id="86" name="Group 32">
            <a:extLst>
              <a:ext uri="{FF2B5EF4-FFF2-40B4-BE49-F238E27FC236}">
                <a16:creationId xmlns:a16="http://schemas.microsoft.com/office/drawing/2014/main" id="{4C44F950-4F25-F009-6507-3EB3899B8C75}"/>
              </a:ext>
            </a:extLst>
          </p:cNvPr>
          <p:cNvGrpSpPr/>
          <p:nvPr/>
        </p:nvGrpSpPr>
        <p:grpSpPr>
          <a:xfrm>
            <a:off x="14371400" y="5881908"/>
            <a:ext cx="3154600" cy="1078443"/>
            <a:chOff x="0" y="0"/>
            <a:chExt cx="830841" cy="284034"/>
          </a:xfrm>
        </p:grpSpPr>
        <p:sp>
          <p:nvSpPr>
            <p:cNvPr id="87" name="Freeform 33">
              <a:extLst>
                <a:ext uri="{FF2B5EF4-FFF2-40B4-BE49-F238E27FC236}">
                  <a16:creationId xmlns:a16="http://schemas.microsoft.com/office/drawing/2014/main" id="{DBEC8368-F341-2A17-7912-0A62209BC283}"/>
                </a:ext>
              </a:extLst>
            </p:cNvPr>
            <p:cNvSpPr/>
            <p:nvPr/>
          </p:nvSpPr>
          <p:spPr>
            <a:xfrm>
              <a:off x="0" y="0"/>
              <a:ext cx="830841" cy="284034"/>
            </a:xfrm>
            <a:custGeom>
              <a:avLst/>
              <a:gdLst/>
              <a:ahLst/>
              <a:cxnLst/>
              <a:rect l="l" t="t" r="r" b="b"/>
              <a:pathLst>
                <a:path w="830841" h="284034">
                  <a:moveTo>
                    <a:pt x="0" y="0"/>
                  </a:moveTo>
                  <a:lnTo>
                    <a:pt x="830841" y="0"/>
                  </a:lnTo>
                  <a:lnTo>
                    <a:pt x="830841" y="284034"/>
                  </a:lnTo>
                  <a:lnTo>
                    <a:pt x="0" y="284034"/>
                  </a:lnTo>
                  <a:close/>
                </a:path>
              </a:pathLst>
            </a:custGeom>
            <a:solidFill>
              <a:srgbClr val="5F6F5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8" name="TextBox 34">
              <a:extLst>
                <a:ext uri="{FF2B5EF4-FFF2-40B4-BE49-F238E27FC236}">
                  <a16:creationId xmlns:a16="http://schemas.microsoft.com/office/drawing/2014/main" id="{FA169F68-F55B-67B9-31B7-8A7F21C21840}"/>
                </a:ext>
              </a:extLst>
            </p:cNvPr>
            <p:cNvSpPr txBox="1"/>
            <p:nvPr/>
          </p:nvSpPr>
          <p:spPr>
            <a:xfrm>
              <a:off x="0" y="-57150"/>
              <a:ext cx="830841" cy="341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2"/>
                </a:lnSpc>
              </a:pPr>
              <a:r>
                <a:rPr lang="en-US" sz="2551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Short X | Long Y</a:t>
              </a:r>
            </a:p>
          </p:txBody>
        </p:sp>
      </p:grpSp>
      <p:sp>
        <p:nvSpPr>
          <p:cNvPr id="89" name="TextBox 35">
            <a:extLst>
              <a:ext uri="{FF2B5EF4-FFF2-40B4-BE49-F238E27FC236}">
                <a16:creationId xmlns:a16="http://schemas.microsoft.com/office/drawing/2014/main" id="{6F266E2B-2294-B61C-E57C-9073C0B9C236}"/>
              </a:ext>
            </a:extLst>
          </p:cNvPr>
          <p:cNvSpPr txBox="1"/>
          <p:nvPr/>
        </p:nvSpPr>
        <p:spPr>
          <a:xfrm>
            <a:off x="1073572" y="3743602"/>
            <a:ext cx="1951911" cy="692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2266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Check </a:t>
            </a:r>
          </a:p>
          <a:p>
            <a:pPr algn="ctr">
              <a:lnSpc>
                <a:spcPts val="2742"/>
              </a:lnSpc>
              <a:spcBef>
                <a:spcPct val="0"/>
              </a:spcBef>
            </a:pPr>
            <a:r>
              <a:rPr lang="en-US" sz="2266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Cointegration</a:t>
            </a:r>
          </a:p>
        </p:txBody>
      </p:sp>
      <p:sp>
        <p:nvSpPr>
          <p:cNvPr id="90" name="TextBox 36">
            <a:extLst>
              <a:ext uri="{FF2B5EF4-FFF2-40B4-BE49-F238E27FC236}">
                <a16:creationId xmlns:a16="http://schemas.microsoft.com/office/drawing/2014/main" id="{4DD82250-040D-C193-B1FB-4C5C3742B170}"/>
              </a:ext>
            </a:extLst>
          </p:cNvPr>
          <p:cNvSpPr txBox="1"/>
          <p:nvPr/>
        </p:nvSpPr>
        <p:spPr>
          <a:xfrm>
            <a:off x="11220676" y="5881908"/>
            <a:ext cx="2323257" cy="79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5"/>
              </a:lnSpc>
            </a:pPr>
            <a:r>
              <a:rPr lang="en-US" sz="262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If</a:t>
            </a:r>
          </a:p>
          <a:p>
            <a:pPr algn="ctr">
              <a:lnSpc>
                <a:spcPts val="3175"/>
              </a:lnSpc>
              <a:spcBef>
                <a:spcPct val="0"/>
              </a:spcBef>
            </a:pPr>
            <a:r>
              <a:rPr lang="en-US" sz="262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spread&gt;S</a:t>
            </a:r>
            <a:r>
              <a:rPr lang="en-US" sz="2624" b="1" baseline="-25000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U</a:t>
            </a:r>
          </a:p>
        </p:txBody>
      </p:sp>
      <p:sp>
        <p:nvSpPr>
          <p:cNvPr id="91" name="TextBox 37">
            <a:extLst>
              <a:ext uri="{FF2B5EF4-FFF2-40B4-BE49-F238E27FC236}">
                <a16:creationId xmlns:a16="http://schemas.microsoft.com/office/drawing/2014/main" id="{C3548AA3-0EDD-E1BD-FD74-42C78E77E4CA}"/>
              </a:ext>
            </a:extLst>
          </p:cNvPr>
          <p:cNvSpPr txBox="1"/>
          <p:nvPr/>
        </p:nvSpPr>
        <p:spPr>
          <a:xfrm>
            <a:off x="3394802" y="3878024"/>
            <a:ext cx="475894" cy="255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0"/>
              </a:lnSpc>
              <a:spcBef>
                <a:spcPct val="0"/>
              </a:spcBef>
            </a:pPr>
            <a:r>
              <a:rPr lang="en-US" sz="167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YES</a:t>
            </a:r>
          </a:p>
        </p:txBody>
      </p:sp>
      <p:sp>
        <p:nvSpPr>
          <p:cNvPr id="92" name="TextBox 38">
            <a:extLst>
              <a:ext uri="{FF2B5EF4-FFF2-40B4-BE49-F238E27FC236}">
                <a16:creationId xmlns:a16="http://schemas.microsoft.com/office/drawing/2014/main" id="{834E182C-372B-1B59-7776-693223ED5157}"/>
              </a:ext>
            </a:extLst>
          </p:cNvPr>
          <p:cNvSpPr txBox="1"/>
          <p:nvPr/>
        </p:nvSpPr>
        <p:spPr>
          <a:xfrm>
            <a:off x="7982458" y="5817895"/>
            <a:ext cx="2141533" cy="796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0"/>
              </a:lnSpc>
            </a:pPr>
            <a:r>
              <a:rPr lang="en-US" sz="2619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If </a:t>
            </a:r>
          </a:p>
          <a:p>
            <a:pPr algn="ctr">
              <a:lnSpc>
                <a:spcPts val="3170"/>
              </a:lnSpc>
              <a:spcBef>
                <a:spcPct val="0"/>
              </a:spcBef>
            </a:pPr>
            <a:r>
              <a:rPr lang="en-US" sz="2619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spread&lt;S</a:t>
            </a:r>
            <a:r>
              <a:rPr lang="en-US" sz="2619" b="1" baseline="-25000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</a:t>
            </a:r>
          </a:p>
        </p:txBody>
      </p:sp>
      <p:grpSp>
        <p:nvGrpSpPr>
          <p:cNvPr id="93" name="Group 39">
            <a:extLst>
              <a:ext uri="{FF2B5EF4-FFF2-40B4-BE49-F238E27FC236}">
                <a16:creationId xmlns:a16="http://schemas.microsoft.com/office/drawing/2014/main" id="{5CF7D904-1BEC-3D00-EF6D-5ED910E4F0B0}"/>
              </a:ext>
            </a:extLst>
          </p:cNvPr>
          <p:cNvGrpSpPr/>
          <p:nvPr/>
        </p:nvGrpSpPr>
        <p:grpSpPr>
          <a:xfrm>
            <a:off x="3902869" y="5810281"/>
            <a:ext cx="3154600" cy="1078443"/>
            <a:chOff x="0" y="0"/>
            <a:chExt cx="830841" cy="284034"/>
          </a:xfrm>
        </p:grpSpPr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087B4FBD-6864-4A39-B014-C91A4C7D8002}"/>
                </a:ext>
              </a:extLst>
            </p:cNvPr>
            <p:cNvSpPr/>
            <p:nvPr/>
          </p:nvSpPr>
          <p:spPr>
            <a:xfrm>
              <a:off x="0" y="0"/>
              <a:ext cx="830841" cy="284034"/>
            </a:xfrm>
            <a:custGeom>
              <a:avLst/>
              <a:gdLst/>
              <a:ahLst/>
              <a:cxnLst/>
              <a:rect l="l" t="t" r="r" b="b"/>
              <a:pathLst>
                <a:path w="830841" h="284034">
                  <a:moveTo>
                    <a:pt x="0" y="0"/>
                  </a:moveTo>
                  <a:lnTo>
                    <a:pt x="830841" y="0"/>
                  </a:lnTo>
                  <a:lnTo>
                    <a:pt x="830841" y="284034"/>
                  </a:lnTo>
                  <a:lnTo>
                    <a:pt x="0" y="284034"/>
                  </a:lnTo>
                  <a:close/>
                </a:path>
              </a:pathLst>
            </a:custGeom>
            <a:solidFill>
              <a:srgbClr val="5F6F5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5" name="TextBox 41">
              <a:extLst>
                <a:ext uri="{FF2B5EF4-FFF2-40B4-BE49-F238E27FC236}">
                  <a16:creationId xmlns:a16="http://schemas.microsoft.com/office/drawing/2014/main" id="{603D5193-3D16-4C84-F1DC-2F3E43C0889E}"/>
                </a:ext>
              </a:extLst>
            </p:cNvPr>
            <p:cNvSpPr txBox="1"/>
            <p:nvPr/>
          </p:nvSpPr>
          <p:spPr>
            <a:xfrm>
              <a:off x="0" y="-57150"/>
              <a:ext cx="830841" cy="341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2"/>
                </a:lnSpc>
              </a:pPr>
              <a:r>
                <a:rPr lang="en-US" sz="2551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Long X | Short Y</a:t>
              </a:r>
            </a:p>
          </p:txBody>
        </p:sp>
      </p:grpSp>
      <p:sp>
        <p:nvSpPr>
          <p:cNvPr id="96" name="TextBox 42">
            <a:extLst>
              <a:ext uri="{FF2B5EF4-FFF2-40B4-BE49-F238E27FC236}">
                <a16:creationId xmlns:a16="http://schemas.microsoft.com/office/drawing/2014/main" id="{6A0F4969-CCC4-49E3-14E8-BF876975599A}"/>
              </a:ext>
            </a:extLst>
          </p:cNvPr>
          <p:cNvSpPr txBox="1"/>
          <p:nvPr/>
        </p:nvSpPr>
        <p:spPr>
          <a:xfrm>
            <a:off x="13716000" y="6021525"/>
            <a:ext cx="505800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0"/>
              </a:lnSpc>
              <a:spcBef>
                <a:spcPct val="0"/>
              </a:spcBef>
            </a:pPr>
            <a:r>
              <a:rPr lang="en-US" sz="167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YES</a:t>
            </a:r>
          </a:p>
        </p:txBody>
      </p:sp>
      <p:sp>
        <p:nvSpPr>
          <p:cNvPr id="97" name="AutoShape 43">
            <a:extLst>
              <a:ext uri="{FF2B5EF4-FFF2-40B4-BE49-F238E27FC236}">
                <a16:creationId xmlns:a16="http://schemas.microsoft.com/office/drawing/2014/main" id="{4C8D9D46-C247-7F89-760A-C1CBFAEABC2F}"/>
              </a:ext>
            </a:extLst>
          </p:cNvPr>
          <p:cNvSpPr/>
          <p:nvPr/>
        </p:nvSpPr>
        <p:spPr>
          <a:xfrm>
            <a:off x="472605" y="1911817"/>
            <a:ext cx="0" cy="226471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8" name="AutoShape 44">
            <a:extLst>
              <a:ext uri="{FF2B5EF4-FFF2-40B4-BE49-F238E27FC236}">
                <a16:creationId xmlns:a16="http://schemas.microsoft.com/office/drawing/2014/main" id="{5D5039EC-C618-E071-D296-137CC7244813}"/>
              </a:ext>
            </a:extLst>
          </p:cNvPr>
          <p:cNvSpPr/>
          <p:nvPr/>
        </p:nvSpPr>
        <p:spPr>
          <a:xfrm flipV="1">
            <a:off x="472605" y="4189395"/>
            <a:ext cx="362293" cy="1166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9" name="AutoShape 45">
            <a:extLst>
              <a:ext uri="{FF2B5EF4-FFF2-40B4-BE49-F238E27FC236}">
                <a16:creationId xmlns:a16="http://schemas.microsoft.com/office/drawing/2014/main" id="{DB5EB3C9-87B2-29C8-424F-91E7B9013F6D}"/>
              </a:ext>
            </a:extLst>
          </p:cNvPr>
          <p:cNvSpPr/>
          <p:nvPr/>
        </p:nvSpPr>
        <p:spPr>
          <a:xfrm flipV="1">
            <a:off x="454210" y="1890301"/>
            <a:ext cx="636246" cy="218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0" name="TextBox 46">
            <a:extLst>
              <a:ext uri="{FF2B5EF4-FFF2-40B4-BE49-F238E27FC236}">
                <a16:creationId xmlns:a16="http://schemas.microsoft.com/office/drawing/2014/main" id="{87C225EA-8E70-AA4C-1003-71C484695727}"/>
              </a:ext>
            </a:extLst>
          </p:cNvPr>
          <p:cNvSpPr txBox="1"/>
          <p:nvPr/>
        </p:nvSpPr>
        <p:spPr>
          <a:xfrm>
            <a:off x="523860" y="3924671"/>
            <a:ext cx="358827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0"/>
              </a:lnSpc>
              <a:spcBef>
                <a:spcPct val="0"/>
              </a:spcBef>
            </a:pPr>
            <a:r>
              <a:rPr lang="en-US" sz="167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</a:t>
            </a:r>
          </a:p>
        </p:txBody>
      </p:sp>
      <p:sp>
        <p:nvSpPr>
          <p:cNvPr id="101" name="TextBox 47">
            <a:extLst>
              <a:ext uri="{FF2B5EF4-FFF2-40B4-BE49-F238E27FC236}">
                <a16:creationId xmlns:a16="http://schemas.microsoft.com/office/drawing/2014/main" id="{C484726A-02F2-A375-F5C6-AE88200BF1C1}"/>
              </a:ext>
            </a:extLst>
          </p:cNvPr>
          <p:cNvSpPr txBox="1"/>
          <p:nvPr/>
        </p:nvSpPr>
        <p:spPr>
          <a:xfrm>
            <a:off x="10491333" y="5879204"/>
            <a:ext cx="697127" cy="348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1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ELSE</a:t>
            </a:r>
          </a:p>
        </p:txBody>
      </p:sp>
      <p:grpSp>
        <p:nvGrpSpPr>
          <p:cNvPr id="102" name="Group 48">
            <a:extLst>
              <a:ext uri="{FF2B5EF4-FFF2-40B4-BE49-F238E27FC236}">
                <a16:creationId xmlns:a16="http://schemas.microsoft.com/office/drawing/2014/main" id="{B852FFF6-A62C-9596-17D4-49407045F45E}"/>
              </a:ext>
            </a:extLst>
          </p:cNvPr>
          <p:cNvGrpSpPr/>
          <p:nvPr/>
        </p:nvGrpSpPr>
        <p:grpSpPr>
          <a:xfrm>
            <a:off x="9163807" y="8630846"/>
            <a:ext cx="2808263" cy="1148661"/>
            <a:chOff x="0" y="0"/>
            <a:chExt cx="739625" cy="302528"/>
          </a:xfrm>
        </p:grpSpPr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87B9F693-0E4D-3619-5C40-E5E2AB4AE06B}"/>
                </a:ext>
              </a:extLst>
            </p:cNvPr>
            <p:cNvSpPr/>
            <p:nvPr/>
          </p:nvSpPr>
          <p:spPr>
            <a:xfrm>
              <a:off x="0" y="0"/>
              <a:ext cx="739625" cy="302528"/>
            </a:xfrm>
            <a:custGeom>
              <a:avLst/>
              <a:gdLst/>
              <a:ahLst/>
              <a:cxnLst/>
              <a:rect l="l" t="t" r="r" b="b"/>
              <a:pathLst>
                <a:path w="739625" h="302528">
                  <a:moveTo>
                    <a:pt x="0" y="0"/>
                  </a:moveTo>
                  <a:lnTo>
                    <a:pt x="739625" y="0"/>
                  </a:lnTo>
                  <a:lnTo>
                    <a:pt x="739625" y="302528"/>
                  </a:lnTo>
                  <a:lnTo>
                    <a:pt x="0" y="302528"/>
                  </a:lnTo>
                  <a:close/>
                </a:path>
              </a:pathLst>
            </a:custGeom>
            <a:solidFill>
              <a:srgbClr val="5F6F5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4" name="TextBox 50">
              <a:extLst>
                <a:ext uri="{FF2B5EF4-FFF2-40B4-BE49-F238E27FC236}">
                  <a16:creationId xmlns:a16="http://schemas.microsoft.com/office/drawing/2014/main" id="{BAC6E2F0-05AE-D6EE-ECE5-1B95B13F080B}"/>
                </a:ext>
              </a:extLst>
            </p:cNvPr>
            <p:cNvSpPr txBox="1"/>
            <p:nvPr/>
          </p:nvSpPr>
          <p:spPr>
            <a:xfrm>
              <a:off x="0" y="-57150"/>
              <a:ext cx="739625" cy="359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2"/>
                </a:lnSpc>
              </a:pPr>
              <a:r>
                <a:rPr lang="en-US" sz="2551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Exit on </a:t>
              </a:r>
            </a:p>
            <a:p>
              <a:pPr algn="ctr">
                <a:lnSpc>
                  <a:spcPts val="3572"/>
                </a:lnSpc>
              </a:pPr>
              <a:r>
                <a:rPr lang="en-US" sz="2551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Mean Reversion</a:t>
              </a:r>
            </a:p>
          </p:txBody>
        </p:sp>
      </p:grpSp>
      <p:sp>
        <p:nvSpPr>
          <p:cNvPr id="105" name="AutoShape 51">
            <a:extLst>
              <a:ext uri="{FF2B5EF4-FFF2-40B4-BE49-F238E27FC236}">
                <a16:creationId xmlns:a16="http://schemas.microsoft.com/office/drawing/2014/main" id="{4344390F-8AE7-9E5A-FC78-811B9313A3B9}"/>
              </a:ext>
            </a:extLst>
          </p:cNvPr>
          <p:cNvSpPr/>
          <p:nvPr/>
        </p:nvSpPr>
        <p:spPr>
          <a:xfrm flipH="1" flipV="1">
            <a:off x="10331134" y="6382706"/>
            <a:ext cx="83579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6" name="AutoShape 52">
            <a:extLst>
              <a:ext uri="{FF2B5EF4-FFF2-40B4-BE49-F238E27FC236}">
                <a16:creationId xmlns:a16="http://schemas.microsoft.com/office/drawing/2014/main" id="{5BFD15B1-7A3D-B9F8-53B9-423C3CE57734}"/>
              </a:ext>
            </a:extLst>
          </p:cNvPr>
          <p:cNvSpPr/>
          <p:nvPr/>
        </p:nvSpPr>
        <p:spPr>
          <a:xfrm flipH="1" flipV="1">
            <a:off x="7032365" y="6368552"/>
            <a:ext cx="83579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7" name="AutoShape 53">
            <a:extLst>
              <a:ext uri="{FF2B5EF4-FFF2-40B4-BE49-F238E27FC236}">
                <a16:creationId xmlns:a16="http://schemas.microsoft.com/office/drawing/2014/main" id="{8ACFC837-81C4-CE99-0B44-7E8E318BDCD9}"/>
              </a:ext>
            </a:extLst>
          </p:cNvPr>
          <p:cNvSpPr/>
          <p:nvPr/>
        </p:nvSpPr>
        <p:spPr>
          <a:xfrm>
            <a:off x="5385041" y="6888724"/>
            <a:ext cx="0" cy="226471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8" name="AutoShape 54">
            <a:extLst>
              <a:ext uri="{FF2B5EF4-FFF2-40B4-BE49-F238E27FC236}">
                <a16:creationId xmlns:a16="http://schemas.microsoft.com/office/drawing/2014/main" id="{BC871B46-13E9-4F4F-C8D5-EC8E7BA2D624}"/>
              </a:ext>
            </a:extLst>
          </p:cNvPr>
          <p:cNvSpPr/>
          <p:nvPr/>
        </p:nvSpPr>
        <p:spPr>
          <a:xfrm>
            <a:off x="15967750" y="6924156"/>
            <a:ext cx="0" cy="226471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9" name="AutoShape 55">
            <a:extLst>
              <a:ext uri="{FF2B5EF4-FFF2-40B4-BE49-F238E27FC236}">
                <a16:creationId xmlns:a16="http://schemas.microsoft.com/office/drawing/2014/main" id="{C2B985B1-13CA-3F58-90B1-886C206BEF29}"/>
              </a:ext>
            </a:extLst>
          </p:cNvPr>
          <p:cNvSpPr/>
          <p:nvPr/>
        </p:nvSpPr>
        <p:spPr>
          <a:xfrm flipV="1">
            <a:off x="5366042" y="9169744"/>
            <a:ext cx="3797765" cy="1176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0" name="AutoShape 56">
            <a:extLst>
              <a:ext uri="{FF2B5EF4-FFF2-40B4-BE49-F238E27FC236}">
                <a16:creationId xmlns:a16="http://schemas.microsoft.com/office/drawing/2014/main" id="{AB1687B0-F58C-70F6-6DF3-AB85980A0BCB}"/>
              </a:ext>
            </a:extLst>
          </p:cNvPr>
          <p:cNvSpPr/>
          <p:nvPr/>
        </p:nvSpPr>
        <p:spPr>
          <a:xfrm flipH="1">
            <a:off x="11972070" y="9169817"/>
            <a:ext cx="3986155" cy="3535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1" name="TextBox 57">
            <a:extLst>
              <a:ext uri="{FF2B5EF4-FFF2-40B4-BE49-F238E27FC236}">
                <a16:creationId xmlns:a16="http://schemas.microsoft.com/office/drawing/2014/main" id="{684379D0-5730-DA9C-2A0D-2E9999C9B315}"/>
              </a:ext>
            </a:extLst>
          </p:cNvPr>
          <p:cNvSpPr txBox="1"/>
          <p:nvPr/>
        </p:nvSpPr>
        <p:spPr>
          <a:xfrm>
            <a:off x="7321072" y="5986093"/>
            <a:ext cx="454241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0"/>
              </a:lnSpc>
              <a:spcBef>
                <a:spcPct val="0"/>
              </a:spcBef>
            </a:pPr>
            <a:r>
              <a:rPr lang="en-US" sz="167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648595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2139" y="2335714"/>
            <a:ext cx="11455064" cy="49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5"/>
              </a:lnSpc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15855064" y="-1535637"/>
            <a:ext cx="4910770" cy="5128675"/>
            <a:chOff x="0" y="0"/>
            <a:chExt cx="778266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8266" cy="812800"/>
            </a:xfrm>
            <a:custGeom>
              <a:avLst/>
              <a:gdLst/>
              <a:ahLst/>
              <a:cxnLst/>
              <a:rect l="l" t="t" r="r" b="b"/>
              <a:pathLst>
                <a:path w="778266" h="812800">
                  <a:moveTo>
                    <a:pt x="389133" y="0"/>
                  </a:moveTo>
                  <a:lnTo>
                    <a:pt x="778266" y="406400"/>
                  </a:lnTo>
                  <a:lnTo>
                    <a:pt x="389133" y="812800"/>
                  </a:lnTo>
                  <a:lnTo>
                    <a:pt x="0" y="406400"/>
                  </a:lnTo>
                  <a:lnTo>
                    <a:pt x="38913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76225" cap="sq">
              <a:solidFill>
                <a:srgbClr val="FCC00B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33765" y="101600"/>
              <a:ext cx="510737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2986" y="1831472"/>
            <a:ext cx="17482027" cy="7639348"/>
            <a:chOff x="0" y="0"/>
            <a:chExt cx="4604320" cy="20120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04320" cy="2012009"/>
            </a:xfrm>
            <a:custGeom>
              <a:avLst/>
              <a:gdLst/>
              <a:ahLst/>
              <a:cxnLst/>
              <a:rect l="l" t="t" r="r" b="b"/>
              <a:pathLst>
                <a:path w="4604320" h="2012009">
                  <a:moveTo>
                    <a:pt x="0" y="0"/>
                  </a:moveTo>
                  <a:lnTo>
                    <a:pt x="4604320" y="0"/>
                  </a:lnTo>
                  <a:lnTo>
                    <a:pt x="4604320" y="2012009"/>
                  </a:lnTo>
                  <a:lnTo>
                    <a:pt x="0" y="2012009"/>
                  </a:lnTo>
                  <a:close/>
                </a:path>
              </a:pathLst>
            </a:custGeom>
            <a:solidFill>
              <a:srgbClr val="D6DAC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604320" cy="2059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609409" y="6906483"/>
            <a:ext cx="6036886" cy="5128675"/>
            <a:chOff x="0" y="0"/>
            <a:chExt cx="8049182" cy="6838233"/>
          </a:xfrm>
        </p:grpSpPr>
        <p:grpSp>
          <p:nvGrpSpPr>
            <p:cNvPr id="10" name="Group 10"/>
            <p:cNvGrpSpPr/>
            <p:nvPr/>
          </p:nvGrpSpPr>
          <p:grpSpPr>
            <a:xfrm>
              <a:off x="1501488" y="0"/>
              <a:ext cx="6547694" cy="6838233"/>
              <a:chOff x="0" y="0"/>
              <a:chExt cx="778266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7826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78266" h="812800">
                    <a:moveTo>
                      <a:pt x="389133" y="0"/>
                    </a:moveTo>
                    <a:lnTo>
                      <a:pt x="778266" y="406400"/>
                    </a:lnTo>
                    <a:lnTo>
                      <a:pt x="389133" y="812800"/>
                    </a:lnTo>
                    <a:lnTo>
                      <a:pt x="0" y="406400"/>
                    </a:lnTo>
                    <a:lnTo>
                      <a:pt x="389133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76225" cap="sq">
                <a:solidFill>
                  <a:srgbClr val="FCC00B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33765" y="101600"/>
                <a:ext cx="510737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6547694" cy="6838233"/>
              <a:chOff x="0" y="0"/>
              <a:chExt cx="778266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7826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78266" h="812800">
                    <a:moveTo>
                      <a:pt x="389133" y="0"/>
                    </a:moveTo>
                    <a:lnTo>
                      <a:pt x="778266" y="406400"/>
                    </a:lnTo>
                    <a:lnTo>
                      <a:pt x="389133" y="812800"/>
                    </a:lnTo>
                    <a:lnTo>
                      <a:pt x="0" y="406400"/>
                    </a:lnTo>
                    <a:lnTo>
                      <a:pt x="389133" y="0"/>
                    </a:lnTo>
                    <a:close/>
                  </a:path>
                </a:pathLst>
              </a:custGeom>
              <a:solidFill>
                <a:srgbClr val="4F61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33765" y="101600"/>
                <a:ext cx="510737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6" name="Freeform 16"/>
          <p:cNvSpPr/>
          <p:nvPr/>
        </p:nvSpPr>
        <p:spPr>
          <a:xfrm>
            <a:off x="1222806" y="2120138"/>
            <a:ext cx="16036494" cy="6795464"/>
          </a:xfrm>
          <a:custGeom>
            <a:avLst/>
            <a:gdLst/>
            <a:ahLst/>
            <a:cxnLst/>
            <a:rect l="l" t="t" r="r" b="b"/>
            <a:pathLst>
              <a:path w="16036494" h="6795464">
                <a:moveTo>
                  <a:pt x="0" y="0"/>
                </a:moveTo>
                <a:lnTo>
                  <a:pt x="16036494" y="0"/>
                </a:lnTo>
                <a:lnTo>
                  <a:pt x="16036494" y="6795464"/>
                </a:lnTo>
                <a:lnTo>
                  <a:pt x="0" y="6795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416468" y="537426"/>
            <a:ext cx="11455064" cy="54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19"/>
              </a:lnSpc>
            </a:pPr>
            <a:r>
              <a:rPr lang="en-US" sz="357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BASIC PAIRS TRADING SIGNALS GRAPH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7033104" y="-1535637"/>
            <a:ext cx="4910770" cy="5128675"/>
            <a:chOff x="0" y="0"/>
            <a:chExt cx="778266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78266" cy="812800"/>
            </a:xfrm>
            <a:custGeom>
              <a:avLst/>
              <a:gdLst/>
              <a:ahLst/>
              <a:cxnLst/>
              <a:rect l="l" t="t" r="r" b="b"/>
              <a:pathLst>
                <a:path w="778266" h="812800">
                  <a:moveTo>
                    <a:pt x="389133" y="0"/>
                  </a:moveTo>
                  <a:lnTo>
                    <a:pt x="778266" y="406400"/>
                  </a:lnTo>
                  <a:lnTo>
                    <a:pt x="389133" y="812800"/>
                  </a:lnTo>
                  <a:lnTo>
                    <a:pt x="0" y="406400"/>
                  </a:lnTo>
                  <a:lnTo>
                    <a:pt x="389133" y="0"/>
                  </a:lnTo>
                  <a:close/>
                </a:path>
              </a:pathLst>
            </a:custGeom>
            <a:solidFill>
              <a:srgbClr val="4F613F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33765" y="101600"/>
              <a:ext cx="510737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2500" y="1263998"/>
            <a:ext cx="11455064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9"/>
              </a:lnSpc>
            </a:pPr>
            <a:r>
              <a:rPr lang="en-US" sz="3570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BASIC PAIRS TRADING RESULTS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12907" y="0"/>
            <a:ext cx="10175093" cy="10412277"/>
            <a:chOff x="0" y="0"/>
            <a:chExt cx="2679860" cy="2742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79860" cy="2742328"/>
            </a:xfrm>
            <a:custGeom>
              <a:avLst/>
              <a:gdLst/>
              <a:ahLst/>
              <a:cxnLst/>
              <a:rect l="l" t="t" r="r" b="b"/>
              <a:pathLst>
                <a:path w="2679860" h="2742328">
                  <a:moveTo>
                    <a:pt x="0" y="0"/>
                  </a:moveTo>
                  <a:lnTo>
                    <a:pt x="2679860" y="0"/>
                  </a:lnTo>
                  <a:lnTo>
                    <a:pt x="2679860" y="2742328"/>
                  </a:lnTo>
                  <a:lnTo>
                    <a:pt x="0" y="2742328"/>
                  </a:lnTo>
                  <a:close/>
                </a:path>
              </a:pathLst>
            </a:custGeom>
            <a:solidFill>
              <a:srgbClr val="D6DAC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679860" cy="2789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357383" y="3471545"/>
            <a:ext cx="9702017" cy="4378035"/>
          </a:xfrm>
          <a:custGeom>
            <a:avLst/>
            <a:gdLst/>
            <a:ahLst/>
            <a:cxnLst/>
            <a:rect l="l" t="t" r="r" b="b"/>
            <a:pathLst>
              <a:path w="9702017" h="4378035">
                <a:moveTo>
                  <a:pt x="0" y="0"/>
                </a:moveTo>
                <a:lnTo>
                  <a:pt x="9702017" y="0"/>
                </a:lnTo>
                <a:lnTo>
                  <a:pt x="9702017" y="4378035"/>
                </a:lnTo>
                <a:lnTo>
                  <a:pt x="0" y="4378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043569">
            <a:off x="-1150731" y="5858077"/>
            <a:ext cx="1132852" cy="1356033"/>
          </a:xfrm>
          <a:custGeom>
            <a:avLst/>
            <a:gdLst/>
            <a:ahLst/>
            <a:cxnLst/>
            <a:rect l="l" t="t" r="r" b="b"/>
            <a:pathLst>
              <a:path w="1132852" h="1356033">
                <a:moveTo>
                  <a:pt x="0" y="0"/>
                </a:moveTo>
                <a:lnTo>
                  <a:pt x="1132852" y="0"/>
                </a:lnTo>
                <a:lnTo>
                  <a:pt x="1132852" y="1356033"/>
                </a:lnTo>
                <a:lnTo>
                  <a:pt x="0" y="1356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1641" y="2577915"/>
            <a:ext cx="5289593" cy="6165295"/>
            <a:chOff x="0" y="0"/>
            <a:chExt cx="7052791" cy="8220394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429299" cy="975049"/>
              <a:chOff x="0" y="0"/>
              <a:chExt cx="714712" cy="20321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3623491" y="0"/>
              <a:ext cx="3429299" cy="975049"/>
              <a:chOff x="0" y="0"/>
              <a:chExt cx="714712" cy="20321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1035049"/>
              <a:ext cx="3429299" cy="975049"/>
              <a:chOff x="0" y="0"/>
              <a:chExt cx="714712" cy="20321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623491" y="1035049"/>
              <a:ext cx="3429299" cy="975049"/>
              <a:chOff x="0" y="0"/>
              <a:chExt cx="714712" cy="20321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2070099"/>
              <a:ext cx="3429299" cy="975049"/>
              <a:chOff x="0" y="0"/>
              <a:chExt cx="714712" cy="20321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3623491" y="2070099"/>
              <a:ext cx="3429299" cy="975049"/>
              <a:chOff x="0" y="0"/>
              <a:chExt cx="714712" cy="20321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0" y="3105148"/>
              <a:ext cx="3429299" cy="975049"/>
              <a:chOff x="0" y="0"/>
              <a:chExt cx="714712" cy="20321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3623491" y="3105148"/>
              <a:ext cx="3429299" cy="975049"/>
              <a:chOff x="0" y="0"/>
              <a:chExt cx="714712" cy="203213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0" y="4140197"/>
              <a:ext cx="3429299" cy="975049"/>
              <a:chOff x="0" y="0"/>
              <a:chExt cx="714712" cy="203213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3623491" y="4140197"/>
              <a:ext cx="3429299" cy="975049"/>
              <a:chOff x="0" y="0"/>
              <a:chExt cx="714712" cy="20321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5175246"/>
              <a:ext cx="3429299" cy="975049"/>
              <a:chOff x="0" y="0"/>
              <a:chExt cx="714712" cy="203213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3623491" y="5175246"/>
              <a:ext cx="3429299" cy="975049"/>
              <a:chOff x="0" y="0"/>
              <a:chExt cx="714712" cy="203213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6210296"/>
              <a:ext cx="3429299" cy="975049"/>
              <a:chOff x="0" y="0"/>
              <a:chExt cx="714712" cy="203213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3623491" y="6210296"/>
              <a:ext cx="3429299" cy="975049"/>
              <a:chOff x="0" y="0"/>
              <a:chExt cx="714712" cy="203213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0" y="7245345"/>
              <a:ext cx="3429299" cy="975049"/>
              <a:chOff x="0" y="0"/>
              <a:chExt cx="714712" cy="203213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3623491" y="7245345"/>
              <a:ext cx="3429299" cy="975049"/>
              <a:chOff x="0" y="0"/>
              <a:chExt cx="714712" cy="203213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sp>
          <p:nvSpPr>
            <p:cNvPr id="57" name="Freeform 57"/>
            <p:cNvSpPr/>
            <p:nvPr/>
          </p:nvSpPr>
          <p:spPr>
            <a:xfrm>
              <a:off x="1637016" y="6620186"/>
              <a:ext cx="155268" cy="155268"/>
            </a:xfrm>
            <a:custGeom>
              <a:avLst/>
              <a:gdLst/>
              <a:ahLst/>
              <a:cxnLst/>
              <a:rect l="l" t="t" r="r" b="b"/>
              <a:pathLst>
                <a:path w="155268" h="155268">
                  <a:moveTo>
                    <a:pt x="0" y="0"/>
                  </a:moveTo>
                  <a:lnTo>
                    <a:pt x="155268" y="0"/>
                  </a:lnTo>
                  <a:lnTo>
                    <a:pt x="155268" y="155268"/>
                  </a:lnTo>
                  <a:lnTo>
                    <a:pt x="0" y="155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>
              <a:off x="1665352" y="6026061"/>
              <a:ext cx="98595" cy="98595"/>
            </a:xfrm>
            <a:custGeom>
              <a:avLst/>
              <a:gdLst/>
              <a:ahLst/>
              <a:cxnLst/>
              <a:rect l="l" t="t" r="r" b="b"/>
              <a:pathLst>
                <a:path w="98595" h="98595">
                  <a:moveTo>
                    <a:pt x="0" y="0"/>
                  </a:moveTo>
                  <a:lnTo>
                    <a:pt x="98595" y="0"/>
                  </a:lnTo>
                  <a:lnTo>
                    <a:pt x="98595" y="98595"/>
                  </a:lnTo>
                  <a:lnTo>
                    <a:pt x="0" y="985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1637016" y="4561944"/>
              <a:ext cx="155268" cy="131554"/>
            </a:xfrm>
            <a:custGeom>
              <a:avLst/>
              <a:gdLst/>
              <a:ahLst/>
              <a:cxnLst/>
              <a:rect l="l" t="t" r="r" b="b"/>
              <a:pathLst>
                <a:path w="155268" h="131554">
                  <a:moveTo>
                    <a:pt x="0" y="0"/>
                  </a:moveTo>
                  <a:lnTo>
                    <a:pt x="155268" y="0"/>
                  </a:lnTo>
                  <a:lnTo>
                    <a:pt x="155268" y="131555"/>
                  </a:lnTo>
                  <a:lnTo>
                    <a:pt x="0" y="131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>
              <a:off x="1665352" y="6026061"/>
              <a:ext cx="98595" cy="98595"/>
            </a:xfrm>
            <a:custGeom>
              <a:avLst/>
              <a:gdLst/>
              <a:ahLst/>
              <a:cxnLst/>
              <a:rect l="l" t="t" r="r" b="b"/>
              <a:pathLst>
                <a:path w="98595" h="98595">
                  <a:moveTo>
                    <a:pt x="0" y="0"/>
                  </a:moveTo>
                  <a:lnTo>
                    <a:pt x="98595" y="0"/>
                  </a:lnTo>
                  <a:lnTo>
                    <a:pt x="98595" y="98595"/>
                  </a:lnTo>
                  <a:lnTo>
                    <a:pt x="0" y="985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TextBox 61"/>
            <p:cNvSpPr txBox="1"/>
            <p:nvPr/>
          </p:nvSpPr>
          <p:spPr>
            <a:xfrm>
              <a:off x="806544" y="242374"/>
              <a:ext cx="1816211" cy="433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5"/>
                </a:lnSpc>
              </a:pPr>
              <a:r>
                <a:rPr lang="en-US" sz="188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Metric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4497743" y="242374"/>
              <a:ext cx="1680796" cy="433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5"/>
                </a:lnSpc>
              </a:pPr>
              <a:r>
                <a:rPr lang="en-US" sz="188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Value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640461" y="1245482"/>
              <a:ext cx="2148377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Initial Capital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4497743" y="1338948"/>
              <a:ext cx="1680796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₹ 10000</a:t>
              </a: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838447" y="2373997"/>
              <a:ext cx="1752405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Total Trade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4853868" y="2373997"/>
              <a:ext cx="968546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9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1009359" y="3249046"/>
              <a:ext cx="1410581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Win Rate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656642" y="4413572"/>
              <a:ext cx="2116015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Sharpe ratio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461902" y="5461321"/>
              <a:ext cx="2505496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Max Drawdown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825567" y="6496370"/>
              <a:ext cx="1778165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Total Profit</a:t>
              </a:r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760968" y="7388040"/>
              <a:ext cx="1907364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Total  Return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4853868" y="4308095"/>
              <a:ext cx="968546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4.64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4675805" y="5461321"/>
              <a:ext cx="1324671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0.54%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4675805" y="6514195"/>
              <a:ext cx="1324671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₹ 1176.47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4853868" y="7417120"/>
              <a:ext cx="968546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11.7 %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4675805" y="3426871"/>
              <a:ext cx="1324671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88.89%</a:t>
              </a:r>
            </a:p>
          </p:txBody>
        </p:sp>
      </p:grpSp>
      <p:sp>
        <p:nvSpPr>
          <p:cNvPr id="77" name="TextBox 77"/>
          <p:cNvSpPr txBox="1"/>
          <p:nvPr/>
        </p:nvSpPr>
        <p:spPr>
          <a:xfrm>
            <a:off x="7472922" y="1340198"/>
            <a:ext cx="11455064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19"/>
              </a:lnSpc>
            </a:pPr>
            <a:r>
              <a:rPr lang="en-US" sz="3570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CUMULATIVE PROFIT CHART</a:t>
            </a:r>
          </a:p>
        </p:txBody>
      </p:sp>
      <p:sp>
        <p:nvSpPr>
          <p:cNvPr id="78" name="Freeform 78"/>
          <p:cNvSpPr/>
          <p:nvPr/>
        </p:nvSpPr>
        <p:spPr>
          <a:xfrm flipH="1">
            <a:off x="14193751" y="0"/>
            <a:ext cx="4094249" cy="2269310"/>
          </a:xfrm>
          <a:custGeom>
            <a:avLst/>
            <a:gdLst/>
            <a:ahLst/>
            <a:cxnLst/>
            <a:rect l="l" t="t" r="r" b="b"/>
            <a:pathLst>
              <a:path w="4094249" h="2269310">
                <a:moveTo>
                  <a:pt x="4094249" y="0"/>
                </a:moveTo>
                <a:lnTo>
                  <a:pt x="0" y="0"/>
                </a:lnTo>
                <a:lnTo>
                  <a:pt x="0" y="2269310"/>
                </a:lnTo>
                <a:lnTo>
                  <a:pt x="4094249" y="2269310"/>
                </a:lnTo>
                <a:lnTo>
                  <a:pt x="409424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 rot="-10800000" flipH="1">
            <a:off x="0" y="8017690"/>
            <a:ext cx="4094249" cy="2269310"/>
          </a:xfrm>
          <a:custGeom>
            <a:avLst/>
            <a:gdLst/>
            <a:ahLst/>
            <a:cxnLst/>
            <a:rect l="l" t="t" r="r" b="b"/>
            <a:pathLst>
              <a:path w="4094249" h="2269310">
                <a:moveTo>
                  <a:pt x="4094249" y="0"/>
                </a:moveTo>
                <a:lnTo>
                  <a:pt x="0" y="0"/>
                </a:lnTo>
                <a:lnTo>
                  <a:pt x="0" y="2269310"/>
                </a:lnTo>
                <a:lnTo>
                  <a:pt x="4094249" y="2269310"/>
                </a:lnTo>
                <a:lnTo>
                  <a:pt x="409424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5375" y="508851"/>
            <a:ext cx="12400485" cy="977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35"/>
              </a:lnSpc>
            </a:pPr>
            <a:r>
              <a:rPr lang="en-US" sz="3170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BASIC PAIRS TRADING </a:t>
            </a:r>
            <a:r>
              <a:rPr lang="en-US" sz="3170" dirty="0" err="1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BAcktesting</a:t>
            </a:r>
            <a:r>
              <a:rPr lang="en-US" sz="3170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 RESULTS FOR DIFFERENT       TIME PERIODS</a:t>
            </a:r>
          </a:p>
        </p:txBody>
      </p:sp>
      <p:sp>
        <p:nvSpPr>
          <p:cNvPr id="3" name="Freeform 3"/>
          <p:cNvSpPr/>
          <p:nvPr/>
        </p:nvSpPr>
        <p:spPr>
          <a:xfrm rot="2043569">
            <a:off x="-2264397" y="7825960"/>
            <a:ext cx="1132852" cy="1356033"/>
          </a:xfrm>
          <a:custGeom>
            <a:avLst/>
            <a:gdLst/>
            <a:ahLst/>
            <a:cxnLst/>
            <a:rect l="l" t="t" r="r" b="b"/>
            <a:pathLst>
              <a:path w="1132852" h="1356033">
                <a:moveTo>
                  <a:pt x="0" y="0"/>
                </a:moveTo>
                <a:lnTo>
                  <a:pt x="1132852" y="0"/>
                </a:lnTo>
                <a:lnTo>
                  <a:pt x="1132852" y="1356033"/>
                </a:lnTo>
                <a:lnTo>
                  <a:pt x="0" y="1356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7268547" y="-732453"/>
            <a:ext cx="3750907" cy="18288000"/>
            <a:chOff x="0" y="0"/>
            <a:chExt cx="987893" cy="48165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7893" cy="4816592"/>
            </a:xfrm>
            <a:custGeom>
              <a:avLst/>
              <a:gdLst/>
              <a:ahLst/>
              <a:cxnLst/>
              <a:rect l="l" t="t" r="r" b="b"/>
              <a:pathLst>
                <a:path w="987893" h="4816592">
                  <a:moveTo>
                    <a:pt x="0" y="0"/>
                  </a:moveTo>
                  <a:lnTo>
                    <a:pt x="987893" y="0"/>
                  </a:lnTo>
                  <a:lnTo>
                    <a:pt x="98789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D6DAC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987893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31826" y="3029673"/>
            <a:ext cx="5289593" cy="6165295"/>
            <a:chOff x="0" y="0"/>
            <a:chExt cx="7052791" cy="822039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429299" cy="975049"/>
              <a:chOff x="0" y="0"/>
              <a:chExt cx="714712" cy="20321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623491" y="0"/>
              <a:ext cx="3429299" cy="975049"/>
              <a:chOff x="0" y="0"/>
              <a:chExt cx="714712" cy="20321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1035049"/>
              <a:ext cx="3429299" cy="975049"/>
              <a:chOff x="0" y="0"/>
              <a:chExt cx="714712" cy="2032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3623491" y="1035049"/>
              <a:ext cx="3429299" cy="975049"/>
              <a:chOff x="0" y="0"/>
              <a:chExt cx="714712" cy="20321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2070099"/>
              <a:ext cx="3429299" cy="975049"/>
              <a:chOff x="0" y="0"/>
              <a:chExt cx="714712" cy="20321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3623491" y="2070099"/>
              <a:ext cx="3429299" cy="975049"/>
              <a:chOff x="0" y="0"/>
              <a:chExt cx="714712" cy="20321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3105148"/>
              <a:ext cx="3429299" cy="975049"/>
              <a:chOff x="0" y="0"/>
              <a:chExt cx="714712" cy="20321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3623491" y="3105148"/>
              <a:ext cx="3429299" cy="975049"/>
              <a:chOff x="0" y="0"/>
              <a:chExt cx="714712" cy="203213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0" y="4140197"/>
              <a:ext cx="3429299" cy="975049"/>
              <a:chOff x="0" y="0"/>
              <a:chExt cx="714712" cy="20321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3623491" y="4140197"/>
              <a:ext cx="3429299" cy="975049"/>
              <a:chOff x="0" y="0"/>
              <a:chExt cx="714712" cy="203213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0" y="5175246"/>
              <a:ext cx="3429299" cy="975049"/>
              <a:chOff x="0" y="0"/>
              <a:chExt cx="714712" cy="203213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3623491" y="5175246"/>
              <a:ext cx="3429299" cy="975049"/>
              <a:chOff x="0" y="0"/>
              <a:chExt cx="714712" cy="203213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0" y="6210296"/>
              <a:ext cx="3429299" cy="975049"/>
              <a:chOff x="0" y="0"/>
              <a:chExt cx="714712" cy="203213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3623491" y="6210296"/>
              <a:ext cx="3429299" cy="975049"/>
              <a:chOff x="0" y="0"/>
              <a:chExt cx="714712" cy="203213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0" y="7245345"/>
              <a:ext cx="3429299" cy="975049"/>
              <a:chOff x="0" y="0"/>
              <a:chExt cx="714712" cy="203213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3623491" y="7245345"/>
              <a:ext cx="3429299" cy="975049"/>
              <a:chOff x="0" y="0"/>
              <a:chExt cx="714712" cy="203213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sp>
          <p:nvSpPr>
            <p:cNvPr id="56" name="Freeform 56"/>
            <p:cNvSpPr/>
            <p:nvPr/>
          </p:nvSpPr>
          <p:spPr>
            <a:xfrm>
              <a:off x="1637016" y="6620186"/>
              <a:ext cx="155268" cy="155268"/>
            </a:xfrm>
            <a:custGeom>
              <a:avLst/>
              <a:gdLst/>
              <a:ahLst/>
              <a:cxnLst/>
              <a:rect l="l" t="t" r="r" b="b"/>
              <a:pathLst>
                <a:path w="155268" h="155268">
                  <a:moveTo>
                    <a:pt x="0" y="0"/>
                  </a:moveTo>
                  <a:lnTo>
                    <a:pt x="155268" y="0"/>
                  </a:lnTo>
                  <a:lnTo>
                    <a:pt x="155268" y="155268"/>
                  </a:lnTo>
                  <a:lnTo>
                    <a:pt x="0" y="155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7" name="Freeform 57"/>
            <p:cNvSpPr/>
            <p:nvPr/>
          </p:nvSpPr>
          <p:spPr>
            <a:xfrm>
              <a:off x="1665352" y="6026061"/>
              <a:ext cx="98595" cy="98595"/>
            </a:xfrm>
            <a:custGeom>
              <a:avLst/>
              <a:gdLst/>
              <a:ahLst/>
              <a:cxnLst/>
              <a:rect l="l" t="t" r="r" b="b"/>
              <a:pathLst>
                <a:path w="98595" h="98595">
                  <a:moveTo>
                    <a:pt x="0" y="0"/>
                  </a:moveTo>
                  <a:lnTo>
                    <a:pt x="98595" y="0"/>
                  </a:lnTo>
                  <a:lnTo>
                    <a:pt x="98595" y="98595"/>
                  </a:lnTo>
                  <a:lnTo>
                    <a:pt x="0" y="985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>
              <a:off x="1637016" y="4561944"/>
              <a:ext cx="155268" cy="131554"/>
            </a:xfrm>
            <a:custGeom>
              <a:avLst/>
              <a:gdLst/>
              <a:ahLst/>
              <a:cxnLst/>
              <a:rect l="l" t="t" r="r" b="b"/>
              <a:pathLst>
                <a:path w="155268" h="131554">
                  <a:moveTo>
                    <a:pt x="0" y="0"/>
                  </a:moveTo>
                  <a:lnTo>
                    <a:pt x="155268" y="0"/>
                  </a:lnTo>
                  <a:lnTo>
                    <a:pt x="155268" y="131555"/>
                  </a:lnTo>
                  <a:lnTo>
                    <a:pt x="0" y="131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1665352" y="6026061"/>
              <a:ext cx="98595" cy="98595"/>
            </a:xfrm>
            <a:custGeom>
              <a:avLst/>
              <a:gdLst/>
              <a:ahLst/>
              <a:cxnLst/>
              <a:rect l="l" t="t" r="r" b="b"/>
              <a:pathLst>
                <a:path w="98595" h="98595">
                  <a:moveTo>
                    <a:pt x="0" y="0"/>
                  </a:moveTo>
                  <a:lnTo>
                    <a:pt x="98595" y="0"/>
                  </a:lnTo>
                  <a:lnTo>
                    <a:pt x="98595" y="98595"/>
                  </a:lnTo>
                  <a:lnTo>
                    <a:pt x="0" y="985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TextBox 60"/>
            <p:cNvSpPr txBox="1"/>
            <p:nvPr/>
          </p:nvSpPr>
          <p:spPr>
            <a:xfrm>
              <a:off x="806544" y="242374"/>
              <a:ext cx="1816211" cy="433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5"/>
                </a:lnSpc>
              </a:pPr>
              <a:r>
                <a:rPr lang="en-US" sz="188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Metric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4497743" y="242374"/>
              <a:ext cx="1680796" cy="433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5"/>
                </a:lnSpc>
              </a:pPr>
              <a:r>
                <a:rPr lang="en-US" sz="188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Value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640461" y="1245482"/>
              <a:ext cx="2148377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Initial Capital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4497743" y="1338948"/>
              <a:ext cx="1680796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₹ 10000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838447" y="2373997"/>
              <a:ext cx="1752405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Total Trade</a:t>
              </a: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4853868" y="2373997"/>
              <a:ext cx="968546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23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1009359" y="3249046"/>
              <a:ext cx="1410581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Win Rate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656642" y="4413572"/>
              <a:ext cx="2116015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Sharpe ratio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461902" y="5461321"/>
              <a:ext cx="2505496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Max Drawdown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825567" y="6496370"/>
              <a:ext cx="1778165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Total Profit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760968" y="7388040"/>
              <a:ext cx="1907364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Total  Return</a:t>
              </a:r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4853868" y="4308095"/>
              <a:ext cx="968546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1.83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4675805" y="5461321"/>
              <a:ext cx="1324671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0.39%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4675805" y="6514195"/>
              <a:ext cx="1324671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₹2920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4853868" y="7417120"/>
              <a:ext cx="968546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29.2%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4675805" y="3426871"/>
              <a:ext cx="1324671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86.96%</a:t>
              </a:r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7543800" y="2108797"/>
            <a:ext cx="11455064" cy="443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3"/>
              </a:lnSpc>
            </a:pPr>
            <a:r>
              <a:rPr lang="en-US" sz="2970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HIGH FREQUENCY ( 8 DAYS, 1MIN DATA )</a:t>
            </a:r>
          </a:p>
        </p:txBody>
      </p:sp>
      <p:grpSp>
        <p:nvGrpSpPr>
          <p:cNvPr id="77" name="Group 77"/>
          <p:cNvGrpSpPr/>
          <p:nvPr/>
        </p:nvGrpSpPr>
        <p:grpSpPr>
          <a:xfrm>
            <a:off x="10340567" y="3039198"/>
            <a:ext cx="5289593" cy="6165295"/>
            <a:chOff x="0" y="0"/>
            <a:chExt cx="7052791" cy="8220394"/>
          </a:xfrm>
        </p:grpSpPr>
        <p:grpSp>
          <p:nvGrpSpPr>
            <p:cNvPr id="78" name="Group 78"/>
            <p:cNvGrpSpPr/>
            <p:nvPr/>
          </p:nvGrpSpPr>
          <p:grpSpPr>
            <a:xfrm>
              <a:off x="0" y="0"/>
              <a:ext cx="3429299" cy="975049"/>
              <a:chOff x="0" y="0"/>
              <a:chExt cx="714712" cy="203213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80" name="TextBox 80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3623491" y="0"/>
              <a:ext cx="3429299" cy="975049"/>
              <a:chOff x="0" y="0"/>
              <a:chExt cx="714712" cy="203213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83" name="TextBox 83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>
              <a:off x="0" y="1035049"/>
              <a:ext cx="3429299" cy="975049"/>
              <a:chOff x="0" y="0"/>
              <a:chExt cx="714712" cy="203213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86" name="TextBox 86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3623491" y="1035049"/>
              <a:ext cx="3429299" cy="975049"/>
              <a:chOff x="0" y="0"/>
              <a:chExt cx="714712" cy="203213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89" name="TextBox 89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>
              <a:off x="0" y="2070099"/>
              <a:ext cx="3429299" cy="975049"/>
              <a:chOff x="0" y="0"/>
              <a:chExt cx="714712" cy="203213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92" name="TextBox 92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>
              <a:off x="3623491" y="2070099"/>
              <a:ext cx="3429299" cy="975049"/>
              <a:chOff x="0" y="0"/>
              <a:chExt cx="714712" cy="203213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95" name="TextBox 95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96" name="Group 96"/>
            <p:cNvGrpSpPr/>
            <p:nvPr/>
          </p:nvGrpSpPr>
          <p:grpSpPr>
            <a:xfrm>
              <a:off x="0" y="3105148"/>
              <a:ext cx="3429299" cy="975049"/>
              <a:chOff x="0" y="0"/>
              <a:chExt cx="714712" cy="203213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98" name="TextBox 98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>
              <a:off x="3623491" y="3105148"/>
              <a:ext cx="3429299" cy="975049"/>
              <a:chOff x="0" y="0"/>
              <a:chExt cx="714712" cy="203213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0" y="4140197"/>
              <a:ext cx="3429299" cy="975049"/>
              <a:chOff x="0" y="0"/>
              <a:chExt cx="714712" cy="203213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104" name="TextBox 104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3623491" y="4140197"/>
              <a:ext cx="3429299" cy="975049"/>
              <a:chOff x="0" y="0"/>
              <a:chExt cx="714712" cy="203213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0" y="5175246"/>
              <a:ext cx="3429299" cy="975049"/>
              <a:chOff x="0" y="0"/>
              <a:chExt cx="714712" cy="203213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3623491" y="5175246"/>
              <a:ext cx="3429299" cy="975049"/>
              <a:chOff x="0" y="0"/>
              <a:chExt cx="714712" cy="203213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>
              <a:off x="0" y="6210296"/>
              <a:ext cx="3429299" cy="975049"/>
              <a:chOff x="0" y="0"/>
              <a:chExt cx="714712" cy="203213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>
              <a:off x="3623491" y="6210296"/>
              <a:ext cx="3429299" cy="975049"/>
              <a:chOff x="0" y="0"/>
              <a:chExt cx="714712" cy="203213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>
              <a:off x="0" y="7245345"/>
              <a:ext cx="3429299" cy="975049"/>
              <a:chOff x="0" y="0"/>
              <a:chExt cx="714712" cy="203213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>
              <a:off x="3623491" y="7245345"/>
              <a:ext cx="3429299" cy="975049"/>
              <a:chOff x="0" y="0"/>
              <a:chExt cx="714712" cy="203213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125" name="TextBox 125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sp>
          <p:nvSpPr>
            <p:cNvPr id="126" name="Freeform 126"/>
            <p:cNvSpPr/>
            <p:nvPr/>
          </p:nvSpPr>
          <p:spPr>
            <a:xfrm>
              <a:off x="1637016" y="6620186"/>
              <a:ext cx="155268" cy="155268"/>
            </a:xfrm>
            <a:custGeom>
              <a:avLst/>
              <a:gdLst/>
              <a:ahLst/>
              <a:cxnLst/>
              <a:rect l="l" t="t" r="r" b="b"/>
              <a:pathLst>
                <a:path w="155268" h="155268">
                  <a:moveTo>
                    <a:pt x="0" y="0"/>
                  </a:moveTo>
                  <a:lnTo>
                    <a:pt x="155268" y="0"/>
                  </a:lnTo>
                  <a:lnTo>
                    <a:pt x="155268" y="155268"/>
                  </a:lnTo>
                  <a:lnTo>
                    <a:pt x="0" y="155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7" name="Freeform 127"/>
            <p:cNvSpPr/>
            <p:nvPr/>
          </p:nvSpPr>
          <p:spPr>
            <a:xfrm>
              <a:off x="1665352" y="6026061"/>
              <a:ext cx="98595" cy="98595"/>
            </a:xfrm>
            <a:custGeom>
              <a:avLst/>
              <a:gdLst/>
              <a:ahLst/>
              <a:cxnLst/>
              <a:rect l="l" t="t" r="r" b="b"/>
              <a:pathLst>
                <a:path w="98595" h="98595">
                  <a:moveTo>
                    <a:pt x="0" y="0"/>
                  </a:moveTo>
                  <a:lnTo>
                    <a:pt x="98595" y="0"/>
                  </a:lnTo>
                  <a:lnTo>
                    <a:pt x="98595" y="98595"/>
                  </a:lnTo>
                  <a:lnTo>
                    <a:pt x="0" y="985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8" name="Freeform 128"/>
            <p:cNvSpPr/>
            <p:nvPr/>
          </p:nvSpPr>
          <p:spPr>
            <a:xfrm>
              <a:off x="1637016" y="4561944"/>
              <a:ext cx="155268" cy="131554"/>
            </a:xfrm>
            <a:custGeom>
              <a:avLst/>
              <a:gdLst/>
              <a:ahLst/>
              <a:cxnLst/>
              <a:rect l="l" t="t" r="r" b="b"/>
              <a:pathLst>
                <a:path w="155268" h="131554">
                  <a:moveTo>
                    <a:pt x="0" y="0"/>
                  </a:moveTo>
                  <a:lnTo>
                    <a:pt x="155268" y="0"/>
                  </a:lnTo>
                  <a:lnTo>
                    <a:pt x="155268" y="131555"/>
                  </a:lnTo>
                  <a:lnTo>
                    <a:pt x="0" y="131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9" name="Freeform 129"/>
            <p:cNvSpPr/>
            <p:nvPr/>
          </p:nvSpPr>
          <p:spPr>
            <a:xfrm>
              <a:off x="1665352" y="6026061"/>
              <a:ext cx="98595" cy="98595"/>
            </a:xfrm>
            <a:custGeom>
              <a:avLst/>
              <a:gdLst/>
              <a:ahLst/>
              <a:cxnLst/>
              <a:rect l="l" t="t" r="r" b="b"/>
              <a:pathLst>
                <a:path w="98595" h="98595">
                  <a:moveTo>
                    <a:pt x="0" y="0"/>
                  </a:moveTo>
                  <a:lnTo>
                    <a:pt x="98595" y="0"/>
                  </a:lnTo>
                  <a:lnTo>
                    <a:pt x="98595" y="98595"/>
                  </a:lnTo>
                  <a:lnTo>
                    <a:pt x="0" y="985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0" name="TextBox 130"/>
            <p:cNvSpPr txBox="1"/>
            <p:nvPr/>
          </p:nvSpPr>
          <p:spPr>
            <a:xfrm>
              <a:off x="806544" y="242374"/>
              <a:ext cx="1816211" cy="433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5"/>
                </a:lnSpc>
              </a:pPr>
              <a:r>
                <a:rPr lang="en-US" sz="188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Metric</a:t>
              </a:r>
            </a:p>
          </p:txBody>
        </p:sp>
        <p:sp>
          <p:nvSpPr>
            <p:cNvPr id="131" name="TextBox 131"/>
            <p:cNvSpPr txBox="1"/>
            <p:nvPr/>
          </p:nvSpPr>
          <p:spPr>
            <a:xfrm>
              <a:off x="4497743" y="242374"/>
              <a:ext cx="1680796" cy="433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5"/>
                </a:lnSpc>
              </a:pPr>
              <a:r>
                <a:rPr lang="en-US" sz="188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Value</a:t>
              </a:r>
            </a:p>
          </p:txBody>
        </p:sp>
        <p:sp>
          <p:nvSpPr>
            <p:cNvPr id="132" name="TextBox 132"/>
            <p:cNvSpPr txBox="1"/>
            <p:nvPr/>
          </p:nvSpPr>
          <p:spPr>
            <a:xfrm>
              <a:off x="640461" y="1245482"/>
              <a:ext cx="2148377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Initial Capital</a:t>
              </a:r>
            </a:p>
          </p:txBody>
        </p:sp>
        <p:sp>
          <p:nvSpPr>
            <p:cNvPr id="133" name="TextBox 133"/>
            <p:cNvSpPr txBox="1"/>
            <p:nvPr/>
          </p:nvSpPr>
          <p:spPr>
            <a:xfrm>
              <a:off x="4497743" y="1338948"/>
              <a:ext cx="1680796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₹ 10000</a:t>
              </a:r>
            </a:p>
          </p:txBody>
        </p:sp>
        <p:sp>
          <p:nvSpPr>
            <p:cNvPr id="134" name="TextBox 134"/>
            <p:cNvSpPr txBox="1"/>
            <p:nvPr/>
          </p:nvSpPr>
          <p:spPr>
            <a:xfrm>
              <a:off x="838447" y="2373997"/>
              <a:ext cx="1752405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Total Trade</a:t>
              </a:r>
            </a:p>
          </p:txBody>
        </p:sp>
        <p:sp>
          <p:nvSpPr>
            <p:cNvPr id="135" name="TextBox 135"/>
            <p:cNvSpPr txBox="1"/>
            <p:nvPr/>
          </p:nvSpPr>
          <p:spPr>
            <a:xfrm>
              <a:off x="4853868" y="2373997"/>
              <a:ext cx="968546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101</a:t>
              </a:r>
            </a:p>
          </p:txBody>
        </p:sp>
        <p:sp>
          <p:nvSpPr>
            <p:cNvPr id="136" name="TextBox 136"/>
            <p:cNvSpPr txBox="1"/>
            <p:nvPr/>
          </p:nvSpPr>
          <p:spPr>
            <a:xfrm>
              <a:off x="1009359" y="3249046"/>
              <a:ext cx="1410581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Win Rate</a:t>
              </a:r>
            </a:p>
          </p:txBody>
        </p:sp>
        <p:sp>
          <p:nvSpPr>
            <p:cNvPr id="137" name="TextBox 137"/>
            <p:cNvSpPr txBox="1"/>
            <p:nvPr/>
          </p:nvSpPr>
          <p:spPr>
            <a:xfrm>
              <a:off x="656642" y="4413572"/>
              <a:ext cx="2116015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Sharpe ratio</a:t>
              </a:r>
            </a:p>
          </p:txBody>
        </p:sp>
        <p:sp>
          <p:nvSpPr>
            <p:cNvPr id="138" name="TextBox 138"/>
            <p:cNvSpPr txBox="1"/>
            <p:nvPr/>
          </p:nvSpPr>
          <p:spPr>
            <a:xfrm>
              <a:off x="461902" y="5461321"/>
              <a:ext cx="2505496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Max Drawdown</a:t>
              </a:r>
            </a:p>
          </p:txBody>
        </p:sp>
        <p:sp>
          <p:nvSpPr>
            <p:cNvPr id="139" name="TextBox 139"/>
            <p:cNvSpPr txBox="1"/>
            <p:nvPr/>
          </p:nvSpPr>
          <p:spPr>
            <a:xfrm>
              <a:off x="825567" y="6496370"/>
              <a:ext cx="1778165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Total Profit</a:t>
              </a:r>
            </a:p>
          </p:txBody>
        </p:sp>
        <p:sp>
          <p:nvSpPr>
            <p:cNvPr id="140" name="TextBox 140"/>
            <p:cNvSpPr txBox="1"/>
            <p:nvPr/>
          </p:nvSpPr>
          <p:spPr>
            <a:xfrm>
              <a:off x="760968" y="7388040"/>
              <a:ext cx="1907364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Total  Return</a:t>
              </a:r>
            </a:p>
          </p:txBody>
        </p:sp>
        <p:sp>
          <p:nvSpPr>
            <p:cNvPr id="141" name="TextBox 141"/>
            <p:cNvSpPr txBox="1"/>
            <p:nvPr/>
          </p:nvSpPr>
          <p:spPr>
            <a:xfrm>
              <a:off x="4853868" y="4308095"/>
              <a:ext cx="968546" cy="802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3.11</a:t>
              </a:r>
            </a:p>
            <a:p>
              <a:pPr algn="ctr">
                <a:lnSpc>
                  <a:spcPts val="2404"/>
                </a:lnSpc>
              </a:pPr>
              <a:endParaRPr lang="en-US" sz="1717" b="1">
                <a:solidFill>
                  <a:srgbClr val="494A4B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  <p:sp>
          <p:nvSpPr>
            <p:cNvPr id="142" name="TextBox 142"/>
            <p:cNvSpPr txBox="1"/>
            <p:nvPr/>
          </p:nvSpPr>
          <p:spPr>
            <a:xfrm>
              <a:off x="4675805" y="5461321"/>
              <a:ext cx="1324671" cy="802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0.75%</a:t>
              </a:r>
            </a:p>
            <a:p>
              <a:pPr algn="ctr">
                <a:lnSpc>
                  <a:spcPts val="2404"/>
                </a:lnSpc>
              </a:pPr>
              <a:endParaRPr lang="en-US" sz="1717" b="1">
                <a:solidFill>
                  <a:srgbClr val="494A4B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  <p:sp>
          <p:nvSpPr>
            <p:cNvPr id="143" name="TextBox 143"/>
            <p:cNvSpPr txBox="1"/>
            <p:nvPr/>
          </p:nvSpPr>
          <p:spPr>
            <a:xfrm>
              <a:off x="4675805" y="6514195"/>
              <a:ext cx="1324671" cy="802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₹430.02</a:t>
              </a:r>
            </a:p>
            <a:p>
              <a:pPr algn="ctr">
                <a:lnSpc>
                  <a:spcPts val="2404"/>
                </a:lnSpc>
              </a:pPr>
              <a:endParaRPr lang="en-US" sz="1717" b="1">
                <a:solidFill>
                  <a:srgbClr val="494A4B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  <p:sp>
          <p:nvSpPr>
            <p:cNvPr id="144" name="TextBox 144"/>
            <p:cNvSpPr txBox="1"/>
            <p:nvPr/>
          </p:nvSpPr>
          <p:spPr>
            <a:xfrm>
              <a:off x="4853868" y="7417120"/>
              <a:ext cx="968546" cy="802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4.30%</a:t>
              </a:r>
            </a:p>
            <a:p>
              <a:pPr algn="ctr">
                <a:lnSpc>
                  <a:spcPts val="2404"/>
                </a:lnSpc>
              </a:pPr>
              <a:endParaRPr lang="en-US" sz="1717" b="1">
                <a:solidFill>
                  <a:srgbClr val="494A4B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  <p:sp>
          <p:nvSpPr>
            <p:cNvPr id="145" name="TextBox 145"/>
            <p:cNvSpPr txBox="1"/>
            <p:nvPr/>
          </p:nvSpPr>
          <p:spPr>
            <a:xfrm>
              <a:off x="4675805" y="3426871"/>
              <a:ext cx="1324671" cy="802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75.25%</a:t>
              </a:r>
            </a:p>
            <a:p>
              <a:pPr algn="ctr">
                <a:lnSpc>
                  <a:spcPts val="2404"/>
                </a:lnSpc>
              </a:pPr>
              <a:endParaRPr lang="en-US" sz="1717" b="1">
                <a:solidFill>
                  <a:srgbClr val="494A4B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</p:grpSp>
      <p:sp>
        <p:nvSpPr>
          <p:cNvPr id="146" name="TextBox 146"/>
          <p:cNvSpPr txBox="1"/>
          <p:nvPr/>
        </p:nvSpPr>
        <p:spPr>
          <a:xfrm>
            <a:off x="-1693835" y="2108797"/>
            <a:ext cx="11455064" cy="443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3"/>
              </a:lnSpc>
            </a:pPr>
            <a:r>
              <a:rPr lang="en-US" sz="2970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LONGER PERIOD ( 4YEARS, DAILY DATA )</a:t>
            </a:r>
          </a:p>
        </p:txBody>
      </p:sp>
      <p:sp>
        <p:nvSpPr>
          <p:cNvPr id="147" name="Freeform 147"/>
          <p:cNvSpPr/>
          <p:nvPr/>
        </p:nvSpPr>
        <p:spPr>
          <a:xfrm flipH="1">
            <a:off x="14208853" y="0"/>
            <a:ext cx="4079147" cy="2260939"/>
          </a:xfrm>
          <a:custGeom>
            <a:avLst/>
            <a:gdLst/>
            <a:ahLst/>
            <a:cxnLst/>
            <a:rect l="l" t="t" r="r" b="b"/>
            <a:pathLst>
              <a:path w="4079147" h="2260939">
                <a:moveTo>
                  <a:pt x="4079147" y="0"/>
                </a:moveTo>
                <a:lnTo>
                  <a:pt x="0" y="0"/>
                </a:lnTo>
                <a:lnTo>
                  <a:pt x="0" y="2260939"/>
                </a:lnTo>
                <a:lnTo>
                  <a:pt x="4079147" y="2260939"/>
                </a:lnTo>
                <a:lnTo>
                  <a:pt x="407914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8" name="Freeform 148"/>
          <p:cNvSpPr/>
          <p:nvPr/>
        </p:nvSpPr>
        <p:spPr>
          <a:xfrm rot="-10800000" flipH="1">
            <a:off x="0" y="7996054"/>
            <a:ext cx="4079147" cy="2260939"/>
          </a:xfrm>
          <a:custGeom>
            <a:avLst/>
            <a:gdLst/>
            <a:ahLst/>
            <a:cxnLst/>
            <a:rect l="l" t="t" r="r" b="b"/>
            <a:pathLst>
              <a:path w="4079147" h="2260939">
                <a:moveTo>
                  <a:pt x="4079147" y="0"/>
                </a:moveTo>
                <a:lnTo>
                  <a:pt x="0" y="0"/>
                </a:lnTo>
                <a:lnTo>
                  <a:pt x="0" y="2260939"/>
                </a:lnTo>
                <a:lnTo>
                  <a:pt x="4079147" y="2260939"/>
                </a:lnTo>
                <a:lnTo>
                  <a:pt x="407914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44312" y="723900"/>
            <a:ext cx="11936744" cy="51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7"/>
              </a:lnSpc>
            </a:pPr>
            <a:r>
              <a:rPr lang="en-US" sz="3370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 PROBLEMS FACED BY BASIC PAIRS TRADING STRATEGY</a:t>
            </a:r>
          </a:p>
        </p:txBody>
      </p:sp>
      <p:sp>
        <p:nvSpPr>
          <p:cNvPr id="3" name="Freeform 3"/>
          <p:cNvSpPr/>
          <p:nvPr/>
        </p:nvSpPr>
        <p:spPr>
          <a:xfrm rot="-10800000" flipH="1">
            <a:off x="0" y="8017690"/>
            <a:ext cx="4094249" cy="2269310"/>
          </a:xfrm>
          <a:custGeom>
            <a:avLst/>
            <a:gdLst/>
            <a:ahLst/>
            <a:cxnLst/>
            <a:rect l="l" t="t" r="r" b="b"/>
            <a:pathLst>
              <a:path w="4094249" h="2269310">
                <a:moveTo>
                  <a:pt x="4094249" y="0"/>
                </a:moveTo>
                <a:lnTo>
                  <a:pt x="0" y="0"/>
                </a:lnTo>
                <a:lnTo>
                  <a:pt x="0" y="2269310"/>
                </a:lnTo>
                <a:lnTo>
                  <a:pt x="4094249" y="2269310"/>
                </a:lnTo>
                <a:lnTo>
                  <a:pt x="40942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98722" y="1602937"/>
            <a:ext cx="16528655" cy="8048649"/>
            <a:chOff x="0" y="0"/>
            <a:chExt cx="4353226" cy="21198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53226" cy="2119809"/>
            </a:xfrm>
            <a:custGeom>
              <a:avLst/>
              <a:gdLst/>
              <a:ahLst/>
              <a:cxnLst/>
              <a:rect l="l" t="t" r="r" b="b"/>
              <a:pathLst>
                <a:path w="4353226" h="2119809">
                  <a:moveTo>
                    <a:pt x="0" y="0"/>
                  </a:moveTo>
                  <a:lnTo>
                    <a:pt x="4353226" y="0"/>
                  </a:lnTo>
                  <a:lnTo>
                    <a:pt x="4353226" y="2119809"/>
                  </a:lnTo>
                  <a:lnTo>
                    <a:pt x="0" y="2119809"/>
                  </a:lnTo>
                  <a:close/>
                </a:path>
              </a:pathLst>
            </a:custGeom>
            <a:solidFill>
              <a:srgbClr val="D6DAC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353226" cy="2167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290543" y="5133975"/>
            <a:ext cx="11455064" cy="977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5"/>
              </a:lnSpc>
            </a:pPr>
            <a:endParaRPr/>
          </a:p>
          <a:p>
            <a:pPr marL="0" lvl="0" indent="0" algn="l">
              <a:lnSpc>
                <a:spcPts val="3835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818810" y="3006823"/>
            <a:ext cx="15171291" cy="5468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5"/>
              </a:lnSpc>
              <a:spcBef>
                <a:spcPct val="0"/>
              </a:spcBef>
            </a:pPr>
            <a:endParaRPr dirty="0"/>
          </a:p>
          <a:p>
            <a:pPr marL="560641" lvl="1" indent="-280321" algn="l">
              <a:lnSpc>
                <a:spcPts val="3635"/>
              </a:lnSpc>
              <a:spcBef>
                <a:spcPct val="0"/>
              </a:spcBef>
              <a:buFont typeface="Arial"/>
              <a:buChar char="•"/>
            </a:pPr>
            <a:r>
              <a:rPr lang="en-US" sz="2596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Trend Risk: Spread </a:t>
            </a:r>
            <a:r>
              <a:rPr lang="en-US" sz="2596" b="1" dirty="0" err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z</a:t>
            </a:r>
            <a:r>
              <a:rPr lang="en-US" sz="3600" b="1" baseline="-25000" dirty="0" err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t</a:t>
            </a:r>
            <a:r>
              <a:rPr lang="en-US" sz="3600" b="1" baseline="-25000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​ </a:t>
            </a:r>
            <a:r>
              <a:rPr lang="en-US" sz="2596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may trend instead of mean-reverting → losses.</a:t>
            </a:r>
          </a:p>
          <a:p>
            <a:pPr marL="560641" lvl="1" indent="-280321" algn="l">
              <a:lnSpc>
                <a:spcPts val="3635"/>
              </a:lnSpc>
              <a:spcBef>
                <a:spcPct val="0"/>
              </a:spcBef>
              <a:buFont typeface="Arial"/>
              <a:buChar char="•"/>
            </a:pPr>
            <a:r>
              <a:rPr lang="en-US" sz="2596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Cointegration Sensitivity: Engle-Granger test may overreact to noise → false exits.</a:t>
            </a:r>
          </a:p>
          <a:p>
            <a:pPr marL="560641" lvl="1" indent="-280321" algn="l">
              <a:lnSpc>
                <a:spcPts val="3635"/>
              </a:lnSpc>
              <a:spcBef>
                <a:spcPct val="0"/>
              </a:spcBef>
              <a:buFont typeface="Arial"/>
              <a:buChar char="•"/>
            </a:pPr>
            <a:r>
              <a:rPr lang="en-US" sz="2596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Fixed Thresholds: Static thresholds don't adapt to volatility → missed trades or overtrading.</a:t>
            </a:r>
          </a:p>
          <a:p>
            <a:pPr algn="l">
              <a:lnSpc>
                <a:spcPts val="3635"/>
              </a:lnSpc>
              <a:spcBef>
                <a:spcPct val="0"/>
              </a:spcBef>
            </a:pPr>
            <a:endParaRPr lang="en-US" sz="2596" b="1" dirty="0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3635"/>
              </a:lnSpc>
              <a:spcBef>
                <a:spcPct val="0"/>
              </a:spcBef>
            </a:pPr>
            <a:endParaRPr lang="en-US" sz="2596" b="1" dirty="0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3635"/>
              </a:lnSpc>
              <a:spcBef>
                <a:spcPct val="0"/>
              </a:spcBef>
            </a:pPr>
            <a:endParaRPr lang="en-US" sz="2596" b="1" dirty="0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560641" lvl="1" indent="-280321" algn="l">
              <a:lnSpc>
                <a:spcPts val="3635"/>
              </a:lnSpc>
              <a:spcBef>
                <a:spcPct val="0"/>
              </a:spcBef>
              <a:buFont typeface="Arial"/>
              <a:buChar char="•"/>
            </a:pPr>
            <a:r>
              <a:rPr lang="en-US" sz="2596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Trend Detection: LSTM skips trades during strong trends → reduces losses.</a:t>
            </a:r>
          </a:p>
          <a:p>
            <a:pPr marL="560641" lvl="1" indent="-280321" algn="l">
              <a:lnSpc>
                <a:spcPts val="3635"/>
              </a:lnSpc>
              <a:spcBef>
                <a:spcPct val="0"/>
              </a:spcBef>
              <a:buFont typeface="Arial"/>
              <a:buChar char="•"/>
            </a:pPr>
            <a:r>
              <a:rPr lang="en-US" sz="2596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Dynamic Thresholds: Adjusts boundaries based on volatility → improves trade balance.</a:t>
            </a:r>
          </a:p>
          <a:p>
            <a:pPr marL="560641" lvl="1" indent="-280321" algn="l">
              <a:lnSpc>
                <a:spcPts val="3635"/>
              </a:lnSpc>
              <a:spcBef>
                <a:spcPct val="0"/>
              </a:spcBef>
              <a:buFont typeface="Arial"/>
              <a:buChar char="•"/>
            </a:pPr>
            <a:r>
              <a:rPr lang="en-US" sz="2596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Smart Execution: Hybrid logic adds context → avoids false trade signals.</a:t>
            </a:r>
          </a:p>
          <a:p>
            <a:pPr algn="l">
              <a:lnSpc>
                <a:spcPts val="3635"/>
              </a:lnSpc>
              <a:spcBef>
                <a:spcPct val="0"/>
              </a:spcBef>
            </a:pPr>
            <a:endParaRPr lang="en-US" sz="2596" b="1" dirty="0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18810" y="5627262"/>
            <a:ext cx="5268211" cy="466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7"/>
              </a:lnSpc>
            </a:pPr>
            <a:r>
              <a:rPr lang="en-US" sz="3200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LSTM BASED SOLUTION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4193751" y="0"/>
            <a:ext cx="4094249" cy="2269310"/>
          </a:xfrm>
          <a:custGeom>
            <a:avLst/>
            <a:gdLst/>
            <a:ahLst/>
            <a:cxnLst/>
            <a:rect l="l" t="t" r="r" b="b"/>
            <a:pathLst>
              <a:path w="4094249" h="2269310">
                <a:moveTo>
                  <a:pt x="4094249" y="0"/>
                </a:moveTo>
                <a:lnTo>
                  <a:pt x="0" y="0"/>
                </a:lnTo>
                <a:lnTo>
                  <a:pt x="0" y="2269310"/>
                </a:lnTo>
                <a:lnTo>
                  <a:pt x="4094249" y="2269310"/>
                </a:lnTo>
                <a:lnTo>
                  <a:pt x="40942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05161" y="2544378"/>
            <a:ext cx="7699295" cy="469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7"/>
              </a:lnSpc>
            </a:pPr>
            <a:r>
              <a:rPr lang="en-US" sz="3200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problems</a:t>
            </a:r>
            <a:r>
              <a:rPr lang="en-US" sz="3370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 in basic pairs trading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08601" y="-1143969"/>
            <a:ext cx="1911949" cy="4345338"/>
          </a:xfrm>
          <a:custGeom>
            <a:avLst/>
            <a:gdLst/>
            <a:ahLst/>
            <a:cxnLst/>
            <a:rect l="l" t="t" r="r" b="b"/>
            <a:pathLst>
              <a:path w="1911949" h="4345338">
                <a:moveTo>
                  <a:pt x="0" y="0"/>
                </a:moveTo>
                <a:lnTo>
                  <a:pt x="1911949" y="0"/>
                </a:lnTo>
                <a:lnTo>
                  <a:pt x="1911949" y="4345338"/>
                </a:lnTo>
                <a:lnTo>
                  <a:pt x="0" y="4345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03326" y="6204566"/>
            <a:ext cx="1911949" cy="4345338"/>
          </a:xfrm>
          <a:custGeom>
            <a:avLst/>
            <a:gdLst/>
            <a:ahLst/>
            <a:cxnLst/>
            <a:rect l="l" t="t" r="r" b="b"/>
            <a:pathLst>
              <a:path w="1911949" h="4345338">
                <a:moveTo>
                  <a:pt x="0" y="0"/>
                </a:moveTo>
                <a:lnTo>
                  <a:pt x="1911948" y="0"/>
                </a:lnTo>
                <a:lnTo>
                  <a:pt x="1911948" y="4345338"/>
                </a:lnTo>
                <a:lnTo>
                  <a:pt x="0" y="4345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34196" y="2550204"/>
            <a:ext cx="8053804" cy="5591774"/>
            <a:chOff x="0" y="0"/>
            <a:chExt cx="1247745" cy="8663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47745" cy="866312"/>
            </a:xfrm>
            <a:custGeom>
              <a:avLst/>
              <a:gdLst/>
              <a:ahLst/>
              <a:cxnLst/>
              <a:rect l="l" t="t" r="r" b="b"/>
              <a:pathLst>
                <a:path w="1247745" h="866312">
                  <a:moveTo>
                    <a:pt x="0" y="0"/>
                  </a:moveTo>
                  <a:lnTo>
                    <a:pt x="1247745" y="0"/>
                  </a:lnTo>
                  <a:lnTo>
                    <a:pt x="1247745" y="866312"/>
                  </a:lnTo>
                  <a:lnTo>
                    <a:pt x="0" y="866312"/>
                  </a:lnTo>
                  <a:close/>
                </a:path>
              </a:pathLst>
            </a:custGeom>
            <a:blipFill>
              <a:blip r:embed="rId4"/>
              <a:stretch>
                <a:fillRect l="-19430" r="-194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30748" y="0"/>
            <a:ext cx="10234196" cy="10688023"/>
            <a:chOff x="0" y="0"/>
            <a:chExt cx="2695426" cy="28149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95426" cy="2814953"/>
            </a:xfrm>
            <a:custGeom>
              <a:avLst/>
              <a:gdLst/>
              <a:ahLst/>
              <a:cxnLst/>
              <a:rect l="l" t="t" r="r" b="b"/>
              <a:pathLst>
                <a:path w="2695426" h="2814953">
                  <a:moveTo>
                    <a:pt x="0" y="0"/>
                  </a:moveTo>
                  <a:lnTo>
                    <a:pt x="2695426" y="0"/>
                  </a:lnTo>
                  <a:lnTo>
                    <a:pt x="2695426" y="2814953"/>
                  </a:lnTo>
                  <a:lnTo>
                    <a:pt x="0" y="2814953"/>
                  </a:lnTo>
                  <a:close/>
                </a:path>
              </a:pathLst>
            </a:custGeom>
            <a:solidFill>
              <a:srgbClr val="D6DAC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695426" cy="2862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391165"/>
            <a:ext cx="8115300" cy="129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95"/>
              </a:lnSpc>
            </a:pPr>
            <a:r>
              <a:rPr lang="en-US" sz="8508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874446"/>
            <a:ext cx="7173853" cy="867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3148" lvl="1" indent="-331574" algn="l">
              <a:lnSpc>
                <a:spcPts val="4300"/>
              </a:lnSpc>
              <a:buFont typeface="Arial"/>
              <a:buChar char="•"/>
            </a:pPr>
            <a:r>
              <a:rPr lang="en-US" sz="3071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Quantitative analysis plays a key role in algorithmic trading strategies.</a:t>
            </a:r>
          </a:p>
          <a:p>
            <a:pPr marL="663148" lvl="1" indent="-331574" algn="l">
              <a:lnSpc>
                <a:spcPts val="4300"/>
              </a:lnSpc>
              <a:buFont typeface="Arial"/>
              <a:buChar char="•"/>
            </a:pPr>
            <a:r>
              <a:rPr lang="en-US" sz="3071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Pairs trading is a standout technique based on the concept of cointegration.</a:t>
            </a:r>
          </a:p>
          <a:p>
            <a:pPr marL="663148" lvl="1" indent="-331574" algn="l">
              <a:lnSpc>
                <a:spcPts val="4300"/>
              </a:lnSpc>
              <a:buFont typeface="Arial"/>
              <a:buChar char="•"/>
            </a:pPr>
            <a:r>
              <a:rPr lang="en-US" sz="3071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It identifies pairs of assets that move together over time, allowing for profitable trades.</a:t>
            </a:r>
          </a:p>
          <a:p>
            <a:pPr marL="663148" lvl="1" indent="-331574" algn="l">
              <a:lnSpc>
                <a:spcPts val="4300"/>
              </a:lnSpc>
              <a:buFont typeface="Arial"/>
              <a:buChar char="•"/>
            </a:pPr>
            <a:r>
              <a:rPr lang="en-US" sz="3071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We’ll explore how this strategy works</a:t>
            </a:r>
          </a:p>
          <a:p>
            <a:pPr marL="663148" lvl="1" indent="-331574" algn="l">
              <a:lnSpc>
                <a:spcPts val="4300"/>
              </a:lnSpc>
              <a:buFont typeface="Arial"/>
              <a:buChar char="•"/>
            </a:pPr>
            <a:r>
              <a:rPr lang="en-US" sz="3071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How modern techniques like LSTM (Long Short-Term Memory) models enhance its effectiveness.</a:t>
            </a:r>
          </a:p>
          <a:p>
            <a:pPr marL="0" lvl="0" indent="0" algn="l">
              <a:lnSpc>
                <a:spcPts val="4300"/>
              </a:lnSpc>
            </a:pPr>
            <a:endParaRPr lang="en-US" sz="3071" b="1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27280" y="-401023"/>
            <a:ext cx="5760720" cy="10688023"/>
            <a:chOff x="0" y="0"/>
            <a:chExt cx="1517227" cy="28149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7227" cy="2814953"/>
            </a:xfrm>
            <a:custGeom>
              <a:avLst/>
              <a:gdLst/>
              <a:ahLst/>
              <a:cxnLst/>
              <a:rect l="l" t="t" r="r" b="b"/>
              <a:pathLst>
                <a:path w="1517227" h="2814953">
                  <a:moveTo>
                    <a:pt x="0" y="0"/>
                  </a:moveTo>
                  <a:lnTo>
                    <a:pt x="1517227" y="0"/>
                  </a:lnTo>
                  <a:lnTo>
                    <a:pt x="1517227" y="2814953"/>
                  </a:lnTo>
                  <a:lnTo>
                    <a:pt x="0" y="2814953"/>
                  </a:lnTo>
                  <a:close/>
                </a:path>
              </a:pathLst>
            </a:custGeom>
            <a:solidFill>
              <a:srgbClr val="D6DAC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517227" cy="2862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38671" y="2541854"/>
            <a:ext cx="11455064" cy="777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3170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what is </a:t>
            </a:r>
            <a:r>
              <a:rPr lang="en-US" sz="3170" dirty="0" err="1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lstm</a:t>
            </a:r>
            <a:r>
              <a:rPr lang="en-US" sz="3170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 ?</a:t>
            </a:r>
          </a:p>
          <a:p>
            <a:pPr algn="l">
              <a:lnSpc>
                <a:spcPts val="3835"/>
              </a:lnSpc>
            </a:pPr>
            <a:endParaRPr lang="en-US" sz="3170" dirty="0">
              <a:solidFill>
                <a:srgbClr val="5F6F52"/>
              </a:solidFill>
              <a:latin typeface="Sunborn"/>
              <a:ea typeface="Sunborn"/>
              <a:cs typeface="Sunborn"/>
              <a:sym typeface="Sunborn"/>
            </a:endParaRPr>
          </a:p>
          <a:p>
            <a:pPr algn="l">
              <a:lnSpc>
                <a:spcPts val="3835"/>
              </a:lnSpc>
            </a:pPr>
            <a:r>
              <a:rPr lang="en-US" sz="3170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LSTM is a special type of Recurrent Neural Network (RNN) designed to learn from sequential data — like time series, sentences, etc.</a:t>
            </a:r>
          </a:p>
          <a:p>
            <a:pPr algn="l">
              <a:lnSpc>
                <a:spcPts val="3835"/>
              </a:lnSpc>
            </a:pPr>
            <a:r>
              <a:rPr lang="en-US" sz="3170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While avoiding problems like vanishing gradients (which RNNs often suffer from).</a:t>
            </a:r>
          </a:p>
          <a:p>
            <a:pPr algn="l">
              <a:lnSpc>
                <a:spcPts val="3835"/>
              </a:lnSpc>
            </a:pPr>
            <a:r>
              <a:rPr lang="en-US" sz="3170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It can remember long-term dependencies and is widely used for tasks like stock price prediction, NLP, volatility forecasting, anomaly detection etc.</a:t>
            </a:r>
          </a:p>
          <a:p>
            <a:pPr marL="0" lvl="0" indent="0" algn="l">
              <a:lnSpc>
                <a:spcPts val="3835"/>
              </a:lnSpc>
            </a:pPr>
            <a:endParaRPr lang="en-US" sz="3170" b="1" dirty="0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3835"/>
              </a:lnSpc>
            </a:pPr>
            <a:endParaRPr lang="en-US" sz="3170" b="1" dirty="0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3835"/>
              </a:lnSpc>
            </a:pPr>
            <a:endParaRPr lang="en-US" sz="3170" b="1" dirty="0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3835"/>
              </a:lnSpc>
            </a:pPr>
            <a:endParaRPr lang="en-US" sz="3170" b="1" dirty="0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3835"/>
              </a:lnSpc>
            </a:pPr>
            <a:endParaRPr lang="en-US" sz="3170" b="1" dirty="0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3835"/>
              </a:lnSpc>
            </a:pPr>
            <a:endParaRPr lang="en-US" sz="3170" b="1" dirty="0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6" name="Group 6"/>
          <p:cNvGrpSpPr/>
          <p:nvPr/>
        </p:nvGrpSpPr>
        <p:grpSpPr>
          <a:xfrm rot="-133389">
            <a:off x="-3479162" y="7340926"/>
            <a:ext cx="6036886" cy="5128675"/>
            <a:chOff x="0" y="0"/>
            <a:chExt cx="8049182" cy="6838233"/>
          </a:xfrm>
        </p:grpSpPr>
        <p:grpSp>
          <p:nvGrpSpPr>
            <p:cNvPr id="7" name="Group 7"/>
            <p:cNvGrpSpPr/>
            <p:nvPr/>
          </p:nvGrpSpPr>
          <p:grpSpPr>
            <a:xfrm>
              <a:off x="1501488" y="0"/>
              <a:ext cx="6547694" cy="6838233"/>
              <a:chOff x="0" y="0"/>
              <a:chExt cx="778266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7826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78266" h="812800">
                    <a:moveTo>
                      <a:pt x="389133" y="0"/>
                    </a:moveTo>
                    <a:lnTo>
                      <a:pt x="778266" y="406400"/>
                    </a:lnTo>
                    <a:lnTo>
                      <a:pt x="389133" y="812800"/>
                    </a:lnTo>
                    <a:lnTo>
                      <a:pt x="0" y="406400"/>
                    </a:lnTo>
                    <a:lnTo>
                      <a:pt x="389133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76225" cap="sq">
                <a:solidFill>
                  <a:srgbClr val="FCC00B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33765" y="101600"/>
                <a:ext cx="510737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0"/>
              <a:ext cx="6547694" cy="6838233"/>
              <a:chOff x="0" y="0"/>
              <a:chExt cx="778266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7826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78266" h="812800">
                    <a:moveTo>
                      <a:pt x="389133" y="0"/>
                    </a:moveTo>
                    <a:lnTo>
                      <a:pt x="778266" y="406400"/>
                    </a:lnTo>
                    <a:lnTo>
                      <a:pt x="389133" y="812800"/>
                    </a:lnTo>
                    <a:lnTo>
                      <a:pt x="0" y="406400"/>
                    </a:lnTo>
                    <a:lnTo>
                      <a:pt x="389133" y="0"/>
                    </a:lnTo>
                    <a:close/>
                  </a:path>
                </a:pathLst>
              </a:custGeom>
              <a:solidFill>
                <a:srgbClr val="4F61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33765" y="101600"/>
                <a:ext cx="510737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 rot="-10385607">
            <a:off x="16393579" y="-1535637"/>
            <a:ext cx="6036886" cy="5128675"/>
            <a:chOff x="0" y="0"/>
            <a:chExt cx="8049182" cy="6838233"/>
          </a:xfrm>
        </p:grpSpPr>
        <p:grpSp>
          <p:nvGrpSpPr>
            <p:cNvPr id="14" name="Group 14"/>
            <p:cNvGrpSpPr/>
            <p:nvPr/>
          </p:nvGrpSpPr>
          <p:grpSpPr>
            <a:xfrm>
              <a:off x="1501488" y="0"/>
              <a:ext cx="6547694" cy="6838233"/>
              <a:chOff x="0" y="0"/>
              <a:chExt cx="778266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7826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78266" h="812800">
                    <a:moveTo>
                      <a:pt x="389133" y="0"/>
                    </a:moveTo>
                    <a:lnTo>
                      <a:pt x="778266" y="406400"/>
                    </a:lnTo>
                    <a:lnTo>
                      <a:pt x="389133" y="812800"/>
                    </a:lnTo>
                    <a:lnTo>
                      <a:pt x="0" y="406400"/>
                    </a:lnTo>
                    <a:lnTo>
                      <a:pt x="389133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76225" cap="sq">
                <a:solidFill>
                  <a:srgbClr val="FCC00B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33765" y="101600"/>
                <a:ext cx="510737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0"/>
              <a:ext cx="6547694" cy="6838233"/>
              <a:chOff x="0" y="0"/>
              <a:chExt cx="778266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77826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78266" h="812800">
                    <a:moveTo>
                      <a:pt x="389133" y="0"/>
                    </a:moveTo>
                    <a:lnTo>
                      <a:pt x="778266" y="406400"/>
                    </a:lnTo>
                    <a:lnTo>
                      <a:pt x="389133" y="812800"/>
                    </a:lnTo>
                    <a:lnTo>
                      <a:pt x="0" y="406400"/>
                    </a:lnTo>
                    <a:lnTo>
                      <a:pt x="389133" y="0"/>
                    </a:lnTo>
                    <a:close/>
                  </a:path>
                </a:pathLst>
              </a:custGeom>
              <a:solidFill>
                <a:srgbClr val="4F61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133765" y="101600"/>
                <a:ext cx="510737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12527280" y="0"/>
            <a:ext cx="5760720" cy="10264089"/>
          </a:xfrm>
          <a:custGeom>
            <a:avLst/>
            <a:gdLst/>
            <a:ahLst/>
            <a:cxnLst/>
            <a:rect l="l" t="t" r="r" b="b"/>
            <a:pathLst>
              <a:path w="5760720" h="10264089">
                <a:moveTo>
                  <a:pt x="0" y="0"/>
                </a:moveTo>
                <a:lnTo>
                  <a:pt x="5760720" y="0"/>
                </a:lnTo>
                <a:lnTo>
                  <a:pt x="5760720" y="10264089"/>
                </a:lnTo>
                <a:lnTo>
                  <a:pt x="0" y="10264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38671" y="778301"/>
            <a:ext cx="11455064" cy="49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5"/>
              </a:lnSpc>
            </a:pPr>
            <a:r>
              <a:rPr lang="en-US" sz="317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Long short term memory ( lstm 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96425" y="0"/>
            <a:ext cx="8791575" cy="10789905"/>
            <a:chOff x="0" y="0"/>
            <a:chExt cx="2315477" cy="28417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5476" cy="2841786"/>
            </a:xfrm>
            <a:custGeom>
              <a:avLst/>
              <a:gdLst/>
              <a:ahLst/>
              <a:cxnLst/>
              <a:rect l="l" t="t" r="r" b="b"/>
              <a:pathLst>
                <a:path w="2315476" h="2841786">
                  <a:moveTo>
                    <a:pt x="0" y="0"/>
                  </a:moveTo>
                  <a:lnTo>
                    <a:pt x="2315476" y="0"/>
                  </a:lnTo>
                  <a:lnTo>
                    <a:pt x="2315476" y="2841786"/>
                  </a:lnTo>
                  <a:lnTo>
                    <a:pt x="0" y="2841786"/>
                  </a:lnTo>
                  <a:close/>
                </a:path>
              </a:pathLst>
            </a:custGeom>
            <a:solidFill>
              <a:srgbClr val="D6DAC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15477" cy="2889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2175091" y="611499"/>
            <a:ext cx="6968909" cy="504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74"/>
              </a:lnSpc>
            </a:pPr>
            <a:r>
              <a:rPr lang="en-US" sz="3615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LSTM </a:t>
            </a:r>
            <a:r>
              <a:rPr lang="en-US" sz="3615" dirty="0" err="1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MODEl</a:t>
            </a:r>
            <a:r>
              <a:rPr lang="en-US" sz="3615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 architecture 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0710650" y="2346826"/>
            <a:ext cx="6729496" cy="7219777"/>
            <a:chOff x="0" y="0"/>
            <a:chExt cx="8972661" cy="9626369"/>
          </a:xfrm>
        </p:grpSpPr>
        <p:grpSp>
          <p:nvGrpSpPr>
            <p:cNvPr id="41" name="Group 41"/>
            <p:cNvGrpSpPr/>
            <p:nvPr/>
          </p:nvGrpSpPr>
          <p:grpSpPr>
            <a:xfrm>
              <a:off x="12700" y="0"/>
              <a:ext cx="8921861" cy="1391862"/>
              <a:chOff x="0" y="0"/>
              <a:chExt cx="1762343" cy="274936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762343" cy="274936"/>
              </a:xfrm>
              <a:custGeom>
                <a:avLst/>
                <a:gdLst/>
                <a:ahLst/>
                <a:cxnLst/>
                <a:rect l="l" t="t" r="r" b="b"/>
                <a:pathLst>
                  <a:path w="1762343" h="274936">
                    <a:moveTo>
                      <a:pt x="0" y="0"/>
                    </a:moveTo>
                    <a:lnTo>
                      <a:pt x="1559143" y="0"/>
                    </a:lnTo>
                    <a:lnTo>
                      <a:pt x="1762343" y="137468"/>
                    </a:lnTo>
                    <a:lnTo>
                      <a:pt x="1559143" y="274936"/>
                    </a:lnTo>
                    <a:lnTo>
                      <a:pt x="0" y="274936"/>
                    </a:lnTo>
                    <a:lnTo>
                      <a:pt x="203200" y="1374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177800" y="-47625"/>
                <a:ext cx="1508343" cy="3225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2"/>
                  </a:lnSpc>
                </a:pPr>
                <a:r>
                  <a:rPr lang="en-US" sz="2551" b="1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1.Load both stock data</a:t>
                </a:r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0" y="4025230"/>
              <a:ext cx="8921861" cy="1391862"/>
              <a:chOff x="0" y="0"/>
              <a:chExt cx="1762343" cy="274936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762343" cy="274936"/>
              </a:xfrm>
              <a:custGeom>
                <a:avLst/>
                <a:gdLst/>
                <a:ahLst/>
                <a:cxnLst/>
                <a:rect l="l" t="t" r="r" b="b"/>
                <a:pathLst>
                  <a:path w="1762343" h="274936">
                    <a:moveTo>
                      <a:pt x="0" y="0"/>
                    </a:moveTo>
                    <a:lnTo>
                      <a:pt x="1559143" y="0"/>
                    </a:lnTo>
                    <a:lnTo>
                      <a:pt x="1762343" y="137468"/>
                    </a:lnTo>
                    <a:lnTo>
                      <a:pt x="1559143" y="274936"/>
                    </a:lnTo>
                    <a:lnTo>
                      <a:pt x="0" y="274936"/>
                    </a:lnTo>
                    <a:lnTo>
                      <a:pt x="203200" y="1374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177800" y="-47625"/>
                <a:ext cx="1508343" cy="3225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572"/>
                  </a:lnSpc>
                </a:pPr>
                <a:r>
                  <a:rPr lang="en-US" sz="2551" b="1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             3. Label trends</a:t>
                </a:r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46385" y="2011068"/>
              <a:ext cx="8921861" cy="1391862"/>
              <a:chOff x="0" y="0"/>
              <a:chExt cx="1762343" cy="274936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762343" cy="274936"/>
              </a:xfrm>
              <a:custGeom>
                <a:avLst/>
                <a:gdLst/>
                <a:ahLst/>
                <a:cxnLst/>
                <a:rect l="l" t="t" r="r" b="b"/>
                <a:pathLst>
                  <a:path w="1762343" h="274936">
                    <a:moveTo>
                      <a:pt x="0" y="0"/>
                    </a:moveTo>
                    <a:lnTo>
                      <a:pt x="1559143" y="0"/>
                    </a:lnTo>
                    <a:lnTo>
                      <a:pt x="1762343" y="137468"/>
                    </a:lnTo>
                    <a:lnTo>
                      <a:pt x="1559143" y="274936"/>
                    </a:lnTo>
                    <a:lnTo>
                      <a:pt x="0" y="274936"/>
                    </a:lnTo>
                    <a:lnTo>
                      <a:pt x="203200" y="1374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177800" y="-47625"/>
                <a:ext cx="1508343" cy="3225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2"/>
                  </a:lnSpc>
                </a:pPr>
                <a:r>
                  <a:rPr lang="en-US" sz="2551" b="1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2. Calculate 8 features </a:t>
                </a:r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0" y="8196421"/>
              <a:ext cx="8921861" cy="1429948"/>
              <a:chOff x="0" y="0"/>
              <a:chExt cx="1762343" cy="282459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762343" cy="282459"/>
              </a:xfrm>
              <a:custGeom>
                <a:avLst/>
                <a:gdLst/>
                <a:ahLst/>
                <a:cxnLst/>
                <a:rect l="l" t="t" r="r" b="b"/>
                <a:pathLst>
                  <a:path w="1762343" h="282459">
                    <a:moveTo>
                      <a:pt x="0" y="0"/>
                    </a:moveTo>
                    <a:lnTo>
                      <a:pt x="1559143" y="0"/>
                    </a:lnTo>
                    <a:lnTo>
                      <a:pt x="1762343" y="141229"/>
                    </a:lnTo>
                    <a:lnTo>
                      <a:pt x="1559143" y="282459"/>
                    </a:lnTo>
                    <a:lnTo>
                      <a:pt x="0" y="282459"/>
                    </a:lnTo>
                    <a:lnTo>
                      <a:pt x="203200" y="1412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177800" y="-47625"/>
                <a:ext cx="1508343" cy="3300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2"/>
                  </a:lnSpc>
                </a:pPr>
                <a:r>
                  <a:rPr lang="en-US" sz="2551" b="1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5. Train LSTM classifier for 100 epoch using cross-entropy loss</a:t>
                </a:r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50800" y="6140992"/>
              <a:ext cx="8921861" cy="1391862"/>
              <a:chOff x="0" y="0"/>
              <a:chExt cx="1762343" cy="274936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1762343" cy="274936"/>
              </a:xfrm>
              <a:custGeom>
                <a:avLst/>
                <a:gdLst/>
                <a:ahLst/>
                <a:cxnLst/>
                <a:rect l="l" t="t" r="r" b="b"/>
                <a:pathLst>
                  <a:path w="1762343" h="274936">
                    <a:moveTo>
                      <a:pt x="0" y="0"/>
                    </a:moveTo>
                    <a:lnTo>
                      <a:pt x="1559143" y="0"/>
                    </a:lnTo>
                    <a:lnTo>
                      <a:pt x="1762343" y="137468"/>
                    </a:lnTo>
                    <a:lnTo>
                      <a:pt x="1559143" y="274936"/>
                    </a:lnTo>
                    <a:lnTo>
                      <a:pt x="0" y="274936"/>
                    </a:lnTo>
                    <a:lnTo>
                      <a:pt x="203200" y="1374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177800" y="-47625"/>
                <a:ext cx="1508343" cy="3225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572"/>
                  </a:lnSpc>
                </a:pPr>
                <a:r>
                  <a:rPr lang="en-US" sz="2551" b="1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             4. Window size = 30</a:t>
                </a:r>
              </a:p>
            </p:txBody>
          </p:sp>
        </p:grpSp>
      </p:grpSp>
      <p:sp>
        <p:nvSpPr>
          <p:cNvPr id="56" name="TextBox 56"/>
          <p:cNvSpPr txBox="1"/>
          <p:nvPr/>
        </p:nvSpPr>
        <p:spPr>
          <a:xfrm>
            <a:off x="10287000" y="597875"/>
            <a:ext cx="7076946" cy="504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5"/>
              </a:lnSpc>
            </a:pPr>
            <a:r>
              <a:rPr lang="en-US" sz="3640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 data preparation</a:t>
            </a:r>
          </a:p>
        </p:txBody>
      </p:sp>
      <p:grpSp>
        <p:nvGrpSpPr>
          <p:cNvPr id="57" name="Group 5">
            <a:extLst>
              <a:ext uri="{FF2B5EF4-FFF2-40B4-BE49-F238E27FC236}">
                <a16:creationId xmlns:a16="http://schemas.microsoft.com/office/drawing/2014/main" id="{8D653339-F063-35BE-EF6B-482CD0E40061}"/>
              </a:ext>
            </a:extLst>
          </p:cNvPr>
          <p:cNvGrpSpPr/>
          <p:nvPr/>
        </p:nvGrpSpPr>
        <p:grpSpPr>
          <a:xfrm>
            <a:off x="1219200" y="1790700"/>
            <a:ext cx="7544202" cy="7641742"/>
            <a:chOff x="0" y="0"/>
            <a:chExt cx="10058936" cy="10188989"/>
          </a:xfrm>
        </p:grpSpPr>
        <p:grpSp>
          <p:nvGrpSpPr>
            <p:cNvPr id="58" name="Group 6">
              <a:extLst>
                <a:ext uri="{FF2B5EF4-FFF2-40B4-BE49-F238E27FC236}">
                  <a16:creationId xmlns:a16="http://schemas.microsoft.com/office/drawing/2014/main" id="{33156592-E085-A992-580D-9AA6800C0699}"/>
                </a:ext>
              </a:extLst>
            </p:cNvPr>
            <p:cNvGrpSpPr/>
            <p:nvPr/>
          </p:nvGrpSpPr>
          <p:grpSpPr>
            <a:xfrm>
              <a:off x="3207804" y="1553917"/>
              <a:ext cx="3571051" cy="1109182"/>
              <a:chOff x="0" y="0"/>
              <a:chExt cx="705393" cy="219098"/>
            </a:xfrm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FEED80D2-FFC1-DCE5-D09C-E91C5823C1A1}"/>
                  </a:ext>
                </a:extLst>
              </p:cNvPr>
              <p:cNvSpPr/>
              <p:nvPr/>
            </p:nvSpPr>
            <p:spPr>
              <a:xfrm>
                <a:off x="0" y="0"/>
                <a:ext cx="705393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705393" h="219098">
                    <a:moveTo>
                      <a:pt x="0" y="0"/>
                    </a:moveTo>
                    <a:lnTo>
                      <a:pt x="705393" y="0"/>
                    </a:lnTo>
                    <a:lnTo>
                      <a:pt x="705393" y="219098"/>
                    </a:lnTo>
                    <a:lnTo>
                      <a:pt x="0" y="219098"/>
                    </a:lnTo>
                    <a:close/>
                  </a:path>
                </a:pathLst>
              </a:custGeom>
              <a:solidFill>
                <a:srgbClr val="A80092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0" name="TextBox 8">
                <a:extLst>
                  <a:ext uri="{FF2B5EF4-FFF2-40B4-BE49-F238E27FC236}">
                    <a16:creationId xmlns:a16="http://schemas.microsoft.com/office/drawing/2014/main" id="{8E8C116B-343E-4E3E-3E85-B875D714868C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705393" cy="2762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2"/>
                  </a:lnSpc>
                </a:pPr>
                <a:r>
                  <a:rPr lang="en-US" sz="2551" b="1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LSTM  Layer</a:t>
                </a:r>
              </a:p>
            </p:txBody>
          </p:sp>
        </p:grpSp>
        <p:grpSp>
          <p:nvGrpSpPr>
            <p:cNvPr id="59" name="Group 9">
              <a:extLst>
                <a:ext uri="{FF2B5EF4-FFF2-40B4-BE49-F238E27FC236}">
                  <a16:creationId xmlns:a16="http://schemas.microsoft.com/office/drawing/2014/main" id="{11E4B36A-5DB7-C149-AA40-53CF0F9E7675}"/>
                </a:ext>
              </a:extLst>
            </p:cNvPr>
            <p:cNvGrpSpPr/>
            <p:nvPr/>
          </p:nvGrpSpPr>
          <p:grpSpPr>
            <a:xfrm>
              <a:off x="3207804" y="3094899"/>
              <a:ext cx="3571051" cy="1109182"/>
              <a:chOff x="0" y="0"/>
              <a:chExt cx="705393" cy="219098"/>
            </a:xfrm>
          </p:grpSpPr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09B96002-EF1C-B2DB-DC1D-4856B367CFA8}"/>
                  </a:ext>
                </a:extLst>
              </p:cNvPr>
              <p:cNvSpPr/>
              <p:nvPr/>
            </p:nvSpPr>
            <p:spPr>
              <a:xfrm>
                <a:off x="0" y="0"/>
                <a:ext cx="705393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705393" h="219098">
                    <a:moveTo>
                      <a:pt x="0" y="0"/>
                    </a:moveTo>
                    <a:lnTo>
                      <a:pt x="705393" y="0"/>
                    </a:lnTo>
                    <a:lnTo>
                      <a:pt x="705393" y="219098"/>
                    </a:lnTo>
                    <a:lnTo>
                      <a:pt x="0" y="219098"/>
                    </a:lnTo>
                    <a:close/>
                  </a:path>
                </a:pathLst>
              </a:custGeom>
              <a:solidFill>
                <a:srgbClr val="EDB246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8" name="TextBox 11">
                <a:extLst>
                  <a:ext uri="{FF2B5EF4-FFF2-40B4-BE49-F238E27FC236}">
                    <a16:creationId xmlns:a16="http://schemas.microsoft.com/office/drawing/2014/main" id="{8B54004C-2A30-8FB6-B0FB-EC8BBE32536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705393" cy="2762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2"/>
                  </a:lnSpc>
                </a:pPr>
                <a:r>
                  <a:rPr lang="en-US" sz="2551" b="1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Dense Layer</a:t>
                </a:r>
              </a:p>
            </p:txBody>
          </p:sp>
        </p:grpSp>
        <p:grpSp>
          <p:nvGrpSpPr>
            <p:cNvPr id="60" name="Group 12">
              <a:extLst>
                <a:ext uri="{FF2B5EF4-FFF2-40B4-BE49-F238E27FC236}">
                  <a16:creationId xmlns:a16="http://schemas.microsoft.com/office/drawing/2014/main" id="{B888AD4C-03CE-D24D-F074-940F282D86DA}"/>
                </a:ext>
              </a:extLst>
            </p:cNvPr>
            <p:cNvGrpSpPr/>
            <p:nvPr/>
          </p:nvGrpSpPr>
          <p:grpSpPr>
            <a:xfrm>
              <a:off x="3226558" y="0"/>
              <a:ext cx="3571051" cy="1109182"/>
              <a:chOff x="0" y="0"/>
              <a:chExt cx="705393" cy="219098"/>
            </a:xfrm>
          </p:grpSpPr>
          <p:sp>
            <p:nvSpPr>
              <p:cNvPr id="85" name="Freeform 13">
                <a:extLst>
                  <a:ext uri="{FF2B5EF4-FFF2-40B4-BE49-F238E27FC236}">
                    <a16:creationId xmlns:a16="http://schemas.microsoft.com/office/drawing/2014/main" id="{397637A8-67E6-2DD8-9A9F-FB60E3EE5C38}"/>
                  </a:ext>
                </a:extLst>
              </p:cNvPr>
              <p:cNvSpPr/>
              <p:nvPr/>
            </p:nvSpPr>
            <p:spPr>
              <a:xfrm>
                <a:off x="0" y="0"/>
                <a:ext cx="705393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705393" h="219098">
                    <a:moveTo>
                      <a:pt x="0" y="0"/>
                    </a:moveTo>
                    <a:lnTo>
                      <a:pt x="705393" y="0"/>
                    </a:lnTo>
                    <a:lnTo>
                      <a:pt x="705393" y="219098"/>
                    </a:lnTo>
                    <a:lnTo>
                      <a:pt x="0" y="219098"/>
                    </a:lnTo>
                    <a:close/>
                  </a:path>
                </a:pathLst>
              </a:custGeom>
              <a:solidFill>
                <a:srgbClr val="EDB246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6" name="TextBox 14">
                <a:extLst>
                  <a:ext uri="{FF2B5EF4-FFF2-40B4-BE49-F238E27FC236}">
                    <a16:creationId xmlns:a16="http://schemas.microsoft.com/office/drawing/2014/main" id="{63BB2BE7-E4B2-7B8A-F70A-1AABAF87B2F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705393" cy="2762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2"/>
                  </a:lnSpc>
                </a:pPr>
                <a:r>
                  <a:rPr lang="en-US" sz="2551" b="1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Input : Data</a:t>
                </a:r>
              </a:p>
            </p:txBody>
          </p:sp>
        </p:grpSp>
        <p:grpSp>
          <p:nvGrpSpPr>
            <p:cNvPr id="61" name="Group 15">
              <a:extLst>
                <a:ext uri="{FF2B5EF4-FFF2-40B4-BE49-F238E27FC236}">
                  <a16:creationId xmlns:a16="http://schemas.microsoft.com/office/drawing/2014/main" id="{643B17DD-4AB4-E822-CC7B-43FB23BC5809}"/>
                </a:ext>
              </a:extLst>
            </p:cNvPr>
            <p:cNvGrpSpPr/>
            <p:nvPr/>
          </p:nvGrpSpPr>
          <p:grpSpPr>
            <a:xfrm>
              <a:off x="3223107" y="4635881"/>
              <a:ext cx="3571051" cy="1109182"/>
              <a:chOff x="0" y="0"/>
              <a:chExt cx="705393" cy="219098"/>
            </a:xfrm>
          </p:grpSpPr>
          <p:sp>
            <p:nvSpPr>
              <p:cNvPr id="83" name="Freeform 16">
                <a:extLst>
                  <a:ext uri="{FF2B5EF4-FFF2-40B4-BE49-F238E27FC236}">
                    <a16:creationId xmlns:a16="http://schemas.microsoft.com/office/drawing/2014/main" id="{40F6C8E9-36C7-DA91-8864-707A8565AEDA}"/>
                  </a:ext>
                </a:extLst>
              </p:cNvPr>
              <p:cNvSpPr/>
              <p:nvPr/>
            </p:nvSpPr>
            <p:spPr>
              <a:xfrm>
                <a:off x="0" y="0"/>
                <a:ext cx="705393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705393" h="219098">
                    <a:moveTo>
                      <a:pt x="0" y="0"/>
                    </a:moveTo>
                    <a:lnTo>
                      <a:pt x="705393" y="0"/>
                    </a:lnTo>
                    <a:lnTo>
                      <a:pt x="705393" y="219098"/>
                    </a:lnTo>
                    <a:lnTo>
                      <a:pt x="0" y="219098"/>
                    </a:lnTo>
                    <a:close/>
                  </a:path>
                </a:pathLst>
              </a:custGeom>
              <a:solidFill>
                <a:srgbClr val="A80092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4" name="TextBox 17">
                <a:extLst>
                  <a:ext uri="{FF2B5EF4-FFF2-40B4-BE49-F238E27FC236}">
                    <a16:creationId xmlns:a16="http://schemas.microsoft.com/office/drawing/2014/main" id="{98E421C9-12AE-4A79-B266-2E5D7BF8239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705393" cy="2762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2"/>
                  </a:lnSpc>
                </a:pPr>
                <a:r>
                  <a:rPr lang="en-US" sz="2551" b="1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Softmax Layer</a:t>
                </a:r>
              </a:p>
            </p:txBody>
          </p:sp>
        </p:grpSp>
        <p:grpSp>
          <p:nvGrpSpPr>
            <p:cNvPr id="62" name="Group 18">
              <a:extLst>
                <a:ext uri="{FF2B5EF4-FFF2-40B4-BE49-F238E27FC236}">
                  <a16:creationId xmlns:a16="http://schemas.microsoft.com/office/drawing/2014/main" id="{F7E9997A-1D72-3308-7426-46CE329FADED}"/>
                </a:ext>
              </a:extLst>
            </p:cNvPr>
            <p:cNvGrpSpPr/>
            <p:nvPr/>
          </p:nvGrpSpPr>
          <p:grpSpPr>
            <a:xfrm>
              <a:off x="3223107" y="6176863"/>
              <a:ext cx="3571051" cy="1109182"/>
              <a:chOff x="0" y="0"/>
              <a:chExt cx="705393" cy="219098"/>
            </a:xfrm>
          </p:grpSpPr>
          <p:sp>
            <p:nvSpPr>
              <p:cNvPr id="81" name="Freeform 19">
                <a:extLst>
                  <a:ext uri="{FF2B5EF4-FFF2-40B4-BE49-F238E27FC236}">
                    <a16:creationId xmlns:a16="http://schemas.microsoft.com/office/drawing/2014/main" id="{9A119C62-9C83-DA56-162D-FBDDE58ACC4D}"/>
                  </a:ext>
                </a:extLst>
              </p:cNvPr>
              <p:cNvSpPr/>
              <p:nvPr/>
            </p:nvSpPr>
            <p:spPr>
              <a:xfrm>
                <a:off x="0" y="0"/>
                <a:ext cx="705393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705393" h="219098">
                    <a:moveTo>
                      <a:pt x="0" y="0"/>
                    </a:moveTo>
                    <a:lnTo>
                      <a:pt x="705393" y="0"/>
                    </a:lnTo>
                    <a:lnTo>
                      <a:pt x="705393" y="219098"/>
                    </a:lnTo>
                    <a:lnTo>
                      <a:pt x="0" y="219098"/>
                    </a:lnTo>
                    <a:close/>
                  </a:path>
                </a:pathLst>
              </a:custGeom>
              <a:solidFill>
                <a:srgbClr val="EDB246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2" name="TextBox 20">
                <a:extLst>
                  <a:ext uri="{FF2B5EF4-FFF2-40B4-BE49-F238E27FC236}">
                    <a16:creationId xmlns:a16="http://schemas.microsoft.com/office/drawing/2014/main" id="{E8656536-40CD-B5CC-8721-6F1872A9B55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705393" cy="2762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2"/>
                  </a:lnSpc>
                </a:pPr>
                <a:r>
                  <a:rPr lang="en-US" sz="2551" b="1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Output</a:t>
                </a:r>
              </a:p>
            </p:txBody>
          </p:sp>
        </p:grpSp>
        <p:grpSp>
          <p:nvGrpSpPr>
            <p:cNvPr id="63" name="Group 21">
              <a:extLst>
                <a:ext uri="{FF2B5EF4-FFF2-40B4-BE49-F238E27FC236}">
                  <a16:creationId xmlns:a16="http://schemas.microsoft.com/office/drawing/2014/main" id="{E70C3982-6558-4689-8670-134B5BABEF94}"/>
                </a:ext>
              </a:extLst>
            </p:cNvPr>
            <p:cNvGrpSpPr/>
            <p:nvPr/>
          </p:nvGrpSpPr>
          <p:grpSpPr>
            <a:xfrm>
              <a:off x="7289062" y="8385516"/>
              <a:ext cx="2769874" cy="1109182"/>
              <a:chOff x="0" y="0"/>
              <a:chExt cx="547136" cy="219098"/>
            </a:xfrm>
          </p:grpSpPr>
          <p:sp>
            <p:nvSpPr>
              <p:cNvPr id="79" name="Freeform 22">
                <a:extLst>
                  <a:ext uri="{FF2B5EF4-FFF2-40B4-BE49-F238E27FC236}">
                    <a16:creationId xmlns:a16="http://schemas.microsoft.com/office/drawing/2014/main" id="{E272FD74-99EB-EC46-4687-26C70004D8C8}"/>
                  </a:ext>
                </a:extLst>
              </p:cNvPr>
              <p:cNvSpPr/>
              <p:nvPr/>
            </p:nvSpPr>
            <p:spPr>
              <a:xfrm>
                <a:off x="0" y="0"/>
                <a:ext cx="547136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547136" h="219098">
                    <a:moveTo>
                      <a:pt x="0" y="0"/>
                    </a:moveTo>
                    <a:lnTo>
                      <a:pt x="547136" y="0"/>
                    </a:lnTo>
                    <a:lnTo>
                      <a:pt x="547136" y="219098"/>
                    </a:lnTo>
                    <a:lnTo>
                      <a:pt x="0" y="219098"/>
                    </a:lnTo>
                    <a:close/>
                  </a:path>
                </a:pathLst>
              </a:custGeom>
              <a:solidFill>
                <a:srgbClr val="A80092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0" name="TextBox 23">
                <a:extLst>
                  <a:ext uri="{FF2B5EF4-FFF2-40B4-BE49-F238E27FC236}">
                    <a16:creationId xmlns:a16="http://schemas.microsoft.com/office/drawing/2014/main" id="{48C620F9-60FF-C88D-1B57-7EC2833EBE6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547136" cy="2762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2"/>
                  </a:lnSpc>
                </a:pPr>
                <a:r>
                  <a:rPr lang="en-US" sz="2551" b="1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Upward</a:t>
                </a:r>
              </a:p>
            </p:txBody>
          </p:sp>
        </p:grpSp>
        <p:grpSp>
          <p:nvGrpSpPr>
            <p:cNvPr id="64" name="Group 24">
              <a:extLst>
                <a:ext uri="{FF2B5EF4-FFF2-40B4-BE49-F238E27FC236}">
                  <a16:creationId xmlns:a16="http://schemas.microsoft.com/office/drawing/2014/main" id="{C9F61F05-CCD7-C8E7-9111-E3C10B8E1B38}"/>
                </a:ext>
              </a:extLst>
            </p:cNvPr>
            <p:cNvGrpSpPr/>
            <p:nvPr/>
          </p:nvGrpSpPr>
          <p:grpSpPr>
            <a:xfrm>
              <a:off x="0" y="8385516"/>
              <a:ext cx="2769874" cy="1109182"/>
              <a:chOff x="0" y="0"/>
              <a:chExt cx="547136" cy="219098"/>
            </a:xfrm>
          </p:grpSpPr>
          <p:sp>
            <p:nvSpPr>
              <p:cNvPr id="77" name="Freeform 25">
                <a:extLst>
                  <a:ext uri="{FF2B5EF4-FFF2-40B4-BE49-F238E27FC236}">
                    <a16:creationId xmlns:a16="http://schemas.microsoft.com/office/drawing/2014/main" id="{8AE314D7-A65F-8704-7C09-AC3C3C7A90D7}"/>
                  </a:ext>
                </a:extLst>
              </p:cNvPr>
              <p:cNvSpPr/>
              <p:nvPr/>
            </p:nvSpPr>
            <p:spPr>
              <a:xfrm>
                <a:off x="0" y="0"/>
                <a:ext cx="547136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547136" h="219098">
                    <a:moveTo>
                      <a:pt x="0" y="0"/>
                    </a:moveTo>
                    <a:lnTo>
                      <a:pt x="547136" y="0"/>
                    </a:lnTo>
                    <a:lnTo>
                      <a:pt x="547136" y="219098"/>
                    </a:lnTo>
                    <a:lnTo>
                      <a:pt x="0" y="219098"/>
                    </a:lnTo>
                    <a:close/>
                  </a:path>
                </a:pathLst>
              </a:custGeom>
              <a:solidFill>
                <a:srgbClr val="A80092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8" name="TextBox 26">
                <a:extLst>
                  <a:ext uri="{FF2B5EF4-FFF2-40B4-BE49-F238E27FC236}">
                    <a16:creationId xmlns:a16="http://schemas.microsoft.com/office/drawing/2014/main" id="{52FE6651-B691-21EE-14C5-377729285C4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547136" cy="2762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2"/>
                  </a:lnSpc>
                </a:pPr>
                <a:r>
                  <a:rPr lang="en-US" sz="2551" b="1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Downward</a:t>
                </a:r>
              </a:p>
            </p:txBody>
          </p:sp>
        </p:grpSp>
        <p:grpSp>
          <p:nvGrpSpPr>
            <p:cNvPr id="65" name="Group 27">
              <a:extLst>
                <a:ext uri="{FF2B5EF4-FFF2-40B4-BE49-F238E27FC236}">
                  <a16:creationId xmlns:a16="http://schemas.microsoft.com/office/drawing/2014/main" id="{CA2F0939-E55D-EE4F-5CF8-5FB68D983D97}"/>
                </a:ext>
              </a:extLst>
            </p:cNvPr>
            <p:cNvGrpSpPr/>
            <p:nvPr/>
          </p:nvGrpSpPr>
          <p:grpSpPr>
            <a:xfrm>
              <a:off x="3706795" y="9079807"/>
              <a:ext cx="2769874" cy="1109182"/>
              <a:chOff x="0" y="0"/>
              <a:chExt cx="547136" cy="219098"/>
            </a:xfrm>
          </p:grpSpPr>
          <p:sp>
            <p:nvSpPr>
              <p:cNvPr id="75" name="Freeform 28">
                <a:extLst>
                  <a:ext uri="{FF2B5EF4-FFF2-40B4-BE49-F238E27FC236}">
                    <a16:creationId xmlns:a16="http://schemas.microsoft.com/office/drawing/2014/main" id="{EA19663D-E80E-ADBB-5D12-A2AA5BE09D9D}"/>
                  </a:ext>
                </a:extLst>
              </p:cNvPr>
              <p:cNvSpPr/>
              <p:nvPr/>
            </p:nvSpPr>
            <p:spPr>
              <a:xfrm>
                <a:off x="0" y="0"/>
                <a:ext cx="547136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547136" h="219098">
                    <a:moveTo>
                      <a:pt x="0" y="0"/>
                    </a:moveTo>
                    <a:lnTo>
                      <a:pt x="547136" y="0"/>
                    </a:lnTo>
                    <a:lnTo>
                      <a:pt x="547136" y="219098"/>
                    </a:lnTo>
                    <a:lnTo>
                      <a:pt x="0" y="219098"/>
                    </a:lnTo>
                    <a:close/>
                  </a:path>
                </a:pathLst>
              </a:custGeom>
              <a:solidFill>
                <a:srgbClr val="A80092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6" name="TextBox 29">
                <a:extLst>
                  <a:ext uri="{FF2B5EF4-FFF2-40B4-BE49-F238E27FC236}">
                    <a16:creationId xmlns:a16="http://schemas.microsoft.com/office/drawing/2014/main" id="{E0C79870-2227-944C-6B77-345E25FC9AE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547136" cy="2762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2"/>
                  </a:lnSpc>
                </a:pPr>
                <a:r>
                  <a:rPr lang="en-US" sz="2551" b="1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Neutral</a:t>
                </a:r>
              </a:p>
            </p:txBody>
          </p:sp>
        </p:grpSp>
        <p:sp>
          <p:nvSpPr>
            <p:cNvPr id="66" name="AutoShape 30">
              <a:extLst>
                <a:ext uri="{FF2B5EF4-FFF2-40B4-BE49-F238E27FC236}">
                  <a16:creationId xmlns:a16="http://schemas.microsoft.com/office/drawing/2014/main" id="{47D42387-E504-B729-78CF-C3FBC386E55C}"/>
                </a:ext>
              </a:extLst>
            </p:cNvPr>
            <p:cNvSpPr/>
            <p:nvPr/>
          </p:nvSpPr>
          <p:spPr>
            <a:xfrm>
              <a:off x="5037483" y="1115767"/>
              <a:ext cx="3451" cy="46990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67" name="AutoShape 31">
              <a:extLst>
                <a:ext uri="{FF2B5EF4-FFF2-40B4-BE49-F238E27FC236}">
                  <a16:creationId xmlns:a16="http://schemas.microsoft.com/office/drawing/2014/main" id="{53F2ABAB-BACF-49C2-7294-3EC54687FE8B}"/>
                </a:ext>
              </a:extLst>
            </p:cNvPr>
            <p:cNvSpPr/>
            <p:nvPr/>
          </p:nvSpPr>
          <p:spPr>
            <a:xfrm>
              <a:off x="5120582" y="7286045"/>
              <a:ext cx="0" cy="182573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68" name="AutoShape 32">
              <a:extLst>
                <a:ext uri="{FF2B5EF4-FFF2-40B4-BE49-F238E27FC236}">
                  <a16:creationId xmlns:a16="http://schemas.microsoft.com/office/drawing/2014/main" id="{2E2580FB-4299-348A-D6F0-6914A6D1E58B}"/>
                </a:ext>
              </a:extLst>
            </p:cNvPr>
            <p:cNvSpPr/>
            <p:nvPr/>
          </p:nvSpPr>
          <p:spPr>
            <a:xfrm>
              <a:off x="5091732" y="5776390"/>
              <a:ext cx="3451" cy="46990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69" name="AutoShape 33">
              <a:extLst>
                <a:ext uri="{FF2B5EF4-FFF2-40B4-BE49-F238E27FC236}">
                  <a16:creationId xmlns:a16="http://schemas.microsoft.com/office/drawing/2014/main" id="{B0C220B1-48B9-A8BA-451B-2456BFA7C67F}"/>
                </a:ext>
              </a:extLst>
            </p:cNvPr>
            <p:cNvSpPr/>
            <p:nvPr/>
          </p:nvSpPr>
          <p:spPr>
            <a:xfrm>
              <a:off x="5066333" y="4204267"/>
              <a:ext cx="3451" cy="46990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70" name="AutoShape 34">
              <a:extLst>
                <a:ext uri="{FF2B5EF4-FFF2-40B4-BE49-F238E27FC236}">
                  <a16:creationId xmlns:a16="http://schemas.microsoft.com/office/drawing/2014/main" id="{DF3150AB-EFA0-5E1F-D0AD-C6B90F81129C}"/>
                </a:ext>
              </a:extLst>
            </p:cNvPr>
            <p:cNvSpPr/>
            <p:nvPr/>
          </p:nvSpPr>
          <p:spPr>
            <a:xfrm>
              <a:off x="5053633" y="2663286"/>
              <a:ext cx="3451" cy="46990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71" name="AutoShape 35">
              <a:extLst>
                <a:ext uri="{FF2B5EF4-FFF2-40B4-BE49-F238E27FC236}">
                  <a16:creationId xmlns:a16="http://schemas.microsoft.com/office/drawing/2014/main" id="{0A5E63A4-940E-BDF4-F627-547574C197D7}"/>
                </a:ext>
              </a:extLst>
            </p:cNvPr>
            <p:cNvSpPr/>
            <p:nvPr/>
          </p:nvSpPr>
          <p:spPr>
            <a:xfrm>
              <a:off x="1353364" y="6731454"/>
              <a:ext cx="1854441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2" name="AutoShape 36">
              <a:extLst>
                <a:ext uri="{FF2B5EF4-FFF2-40B4-BE49-F238E27FC236}">
                  <a16:creationId xmlns:a16="http://schemas.microsoft.com/office/drawing/2014/main" id="{AEA3C336-7FBC-8016-794E-1A92D6AEFE0C}"/>
                </a:ext>
              </a:extLst>
            </p:cNvPr>
            <p:cNvSpPr/>
            <p:nvPr/>
          </p:nvSpPr>
          <p:spPr>
            <a:xfrm>
              <a:off x="6794158" y="6731454"/>
              <a:ext cx="1854441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3" name="AutoShape 37">
              <a:extLst>
                <a:ext uri="{FF2B5EF4-FFF2-40B4-BE49-F238E27FC236}">
                  <a16:creationId xmlns:a16="http://schemas.microsoft.com/office/drawing/2014/main" id="{8CD09007-7339-1B11-A105-B0DF0E9D525C}"/>
                </a:ext>
              </a:extLst>
            </p:cNvPr>
            <p:cNvSpPr/>
            <p:nvPr/>
          </p:nvSpPr>
          <p:spPr>
            <a:xfrm flipH="1">
              <a:off x="1366064" y="6731356"/>
              <a:ext cx="0" cy="1654258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74" name="AutoShape 38">
              <a:extLst>
                <a:ext uri="{FF2B5EF4-FFF2-40B4-BE49-F238E27FC236}">
                  <a16:creationId xmlns:a16="http://schemas.microsoft.com/office/drawing/2014/main" id="{9D72DCFB-C414-650C-CFCD-7E01F5CA1270}"/>
                </a:ext>
              </a:extLst>
            </p:cNvPr>
            <p:cNvSpPr/>
            <p:nvPr/>
          </p:nvSpPr>
          <p:spPr>
            <a:xfrm>
              <a:off x="8610499" y="6756756"/>
              <a:ext cx="0" cy="1654258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91559" y="0"/>
            <a:ext cx="9396441" cy="10688023"/>
            <a:chOff x="0" y="0"/>
            <a:chExt cx="2474783" cy="28149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4783" cy="2814953"/>
            </a:xfrm>
            <a:custGeom>
              <a:avLst/>
              <a:gdLst/>
              <a:ahLst/>
              <a:cxnLst/>
              <a:rect l="l" t="t" r="r" b="b"/>
              <a:pathLst>
                <a:path w="2474783" h="2814953">
                  <a:moveTo>
                    <a:pt x="0" y="0"/>
                  </a:moveTo>
                  <a:lnTo>
                    <a:pt x="2474783" y="0"/>
                  </a:lnTo>
                  <a:lnTo>
                    <a:pt x="2474783" y="2814953"/>
                  </a:lnTo>
                  <a:lnTo>
                    <a:pt x="0" y="2814953"/>
                  </a:lnTo>
                  <a:close/>
                </a:path>
              </a:pathLst>
            </a:custGeom>
            <a:solidFill>
              <a:srgbClr val="F6ED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74783" cy="2862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610180" y="1572073"/>
            <a:ext cx="7849145" cy="6358129"/>
          </a:xfrm>
          <a:custGeom>
            <a:avLst/>
            <a:gdLst/>
            <a:ahLst/>
            <a:cxnLst/>
            <a:rect l="l" t="t" r="r" b="b"/>
            <a:pathLst>
              <a:path w="7849145" h="6358129">
                <a:moveTo>
                  <a:pt x="0" y="0"/>
                </a:moveTo>
                <a:lnTo>
                  <a:pt x="7849145" y="0"/>
                </a:lnTo>
                <a:lnTo>
                  <a:pt x="7849145" y="6358129"/>
                </a:lnTo>
                <a:lnTo>
                  <a:pt x="0" y="6358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6" r="-71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39906" y="1591123"/>
            <a:ext cx="6464189" cy="6339079"/>
            <a:chOff x="0" y="0"/>
            <a:chExt cx="8618918" cy="8452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18918" cy="8452105"/>
            </a:xfrm>
            <a:custGeom>
              <a:avLst/>
              <a:gdLst/>
              <a:ahLst/>
              <a:cxnLst/>
              <a:rect l="l" t="t" r="r" b="b"/>
              <a:pathLst>
                <a:path w="8618918" h="8452105">
                  <a:moveTo>
                    <a:pt x="0" y="0"/>
                  </a:moveTo>
                  <a:lnTo>
                    <a:pt x="8618918" y="0"/>
                  </a:lnTo>
                  <a:lnTo>
                    <a:pt x="8618918" y="8452105"/>
                  </a:lnTo>
                  <a:lnTo>
                    <a:pt x="0" y="8452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1590" t="-2586" b="-3795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2965164" y="-47625"/>
              <a:ext cx="2688590" cy="482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12"/>
                </a:lnSpc>
                <a:spcBef>
                  <a:spcPct val="0"/>
                </a:spcBef>
              </a:pPr>
              <a:r>
                <a:rPr lang="en-US" sz="2151">
                  <a:solidFill>
                    <a:srgbClr val="5F6F52"/>
                  </a:solidFill>
                  <a:latin typeface="Inter"/>
                  <a:ea typeface="Inter"/>
                  <a:cs typeface="Inter"/>
                  <a:sym typeface="Inter"/>
                </a:rPr>
                <a:t>Accuracy curve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234714" y="405219"/>
            <a:ext cx="11455064" cy="62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4"/>
              </a:lnSpc>
            </a:pPr>
            <a:r>
              <a:rPr lang="en-US" sz="4070" dirty="0">
                <a:solidFill>
                  <a:srgbClr val="4F613F"/>
                </a:solidFill>
                <a:latin typeface="Sunborn"/>
                <a:ea typeface="Sunborn"/>
                <a:cs typeface="Sunborn"/>
                <a:sym typeface="Sunborn"/>
              </a:rPr>
              <a:t> MODEL EVALUATION GRAPHS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8187377"/>
            <a:ext cx="9144000" cy="2054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484" lvl="1" indent="-288242" algn="l">
              <a:lnSpc>
                <a:spcPts val="3230"/>
              </a:lnSpc>
              <a:buFont typeface="Arial"/>
              <a:buChar char="•"/>
            </a:pPr>
            <a:r>
              <a:rPr lang="en-US" sz="2670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Both training and testing accuracy increase over time, which is a good sign.</a:t>
            </a:r>
          </a:p>
          <a:p>
            <a:pPr marL="576484" lvl="1" indent="-288242" algn="l">
              <a:lnSpc>
                <a:spcPts val="3230"/>
              </a:lnSpc>
              <a:buFont typeface="Arial"/>
              <a:buChar char="•"/>
            </a:pPr>
            <a:r>
              <a:rPr lang="en-US" sz="2670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Model reaches ~84% training accuracy and ~81% test accuracy.</a:t>
            </a:r>
          </a:p>
          <a:p>
            <a:pPr marL="0" lvl="0" indent="0" algn="l">
              <a:lnSpc>
                <a:spcPts val="3230"/>
              </a:lnSpc>
            </a:pPr>
            <a:endParaRPr lang="en-US" sz="2670" b="1" dirty="0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824884" y="8187377"/>
            <a:ext cx="10076159" cy="1644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484" lvl="1" indent="-288242" algn="l">
              <a:lnSpc>
                <a:spcPts val="3230"/>
              </a:lnSpc>
              <a:buFont typeface="Arial"/>
              <a:buChar char="•"/>
            </a:pPr>
            <a:r>
              <a:rPr lang="en-US" sz="2670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The average loss is decreasing consistently across epochs for both training and test sets.</a:t>
            </a:r>
          </a:p>
          <a:p>
            <a:pPr marL="576484" lvl="1" indent="-288242" algn="l">
              <a:lnSpc>
                <a:spcPts val="3230"/>
              </a:lnSpc>
              <a:buFont typeface="Arial"/>
              <a:buChar char="•"/>
            </a:pPr>
            <a:r>
              <a:rPr lang="en-US" sz="2670" b="1" u="none" strike="noStrike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There's no sudden jump or instability in test loss, meaning the model is stable.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71757" y="292526"/>
            <a:ext cx="4951330" cy="163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19"/>
              </a:lnSpc>
            </a:pPr>
            <a:r>
              <a:rPr lang="en-US" sz="3570">
                <a:solidFill>
                  <a:srgbClr val="4F613F"/>
                </a:solidFill>
                <a:latin typeface="Sunborn"/>
                <a:ea typeface="Sunborn"/>
                <a:cs typeface="Sunborn"/>
                <a:sym typeface="Sunborn"/>
              </a:rPr>
              <a:t>flow chart of LSTM ENHANCED STRATEGY </a:t>
            </a:r>
          </a:p>
        </p:txBody>
      </p:sp>
      <p:sp>
        <p:nvSpPr>
          <p:cNvPr id="57" name="Freeform 57"/>
          <p:cNvSpPr/>
          <p:nvPr/>
        </p:nvSpPr>
        <p:spPr>
          <a:xfrm flipH="1">
            <a:off x="13378082" y="0"/>
            <a:ext cx="4909918" cy="2721409"/>
          </a:xfrm>
          <a:custGeom>
            <a:avLst/>
            <a:gdLst/>
            <a:ahLst/>
            <a:cxnLst/>
            <a:rect l="l" t="t" r="r" b="b"/>
            <a:pathLst>
              <a:path w="4909918" h="2721409">
                <a:moveTo>
                  <a:pt x="4909918" y="0"/>
                </a:moveTo>
                <a:lnTo>
                  <a:pt x="0" y="0"/>
                </a:lnTo>
                <a:lnTo>
                  <a:pt x="0" y="2721409"/>
                </a:lnTo>
                <a:lnTo>
                  <a:pt x="4909918" y="2721409"/>
                </a:lnTo>
                <a:lnTo>
                  <a:pt x="4909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 rot="-10800000" flipH="1">
            <a:off x="0" y="7565591"/>
            <a:ext cx="4909918" cy="2721409"/>
          </a:xfrm>
          <a:custGeom>
            <a:avLst/>
            <a:gdLst/>
            <a:ahLst/>
            <a:cxnLst/>
            <a:rect l="l" t="t" r="r" b="b"/>
            <a:pathLst>
              <a:path w="4909918" h="2721409">
                <a:moveTo>
                  <a:pt x="4909918" y="0"/>
                </a:moveTo>
                <a:lnTo>
                  <a:pt x="0" y="0"/>
                </a:lnTo>
                <a:lnTo>
                  <a:pt x="0" y="2721409"/>
                </a:lnTo>
                <a:lnTo>
                  <a:pt x="4909918" y="2721409"/>
                </a:lnTo>
                <a:lnTo>
                  <a:pt x="4909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3" name="Group 7">
            <a:extLst>
              <a:ext uri="{FF2B5EF4-FFF2-40B4-BE49-F238E27FC236}">
                <a16:creationId xmlns:a16="http://schemas.microsoft.com/office/drawing/2014/main" id="{69892920-47D6-7115-616E-A228C1F0FADF}"/>
              </a:ext>
            </a:extLst>
          </p:cNvPr>
          <p:cNvGrpSpPr/>
          <p:nvPr/>
        </p:nvGrpSpPr>
        <p:grpSpPr>
          <a:xfrm rot="2770519">
            <a:off x="1034345" y="2927985"/>
            <a:ext cx="1742524" cy="1769287"/>
            <a:chOff x="0" y="0"/>
            <a:chExt cx="458936" cy="465985"/>
          </a:xfrm>
        </p:grpSpPr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1640EBF5-3200-8517-2B75-DF38319C8544}"/>
                </a:ext>
              </a:extLst>
            </p:cNvPr>
            <p:cNvSpPr/>
            <p:nvPr/>
          </p:nvSpPr>
          <p:spPr>
            <a:xfrm>
              <a:off x="0" y="0"/>
              <a:ext cx="458936" cy="465985"/>
            </a:xfrm>
            <a:custGeom>
              <a:avLst/>
              <a:gdLst/>
              <a:ahLst/>
              <a:cxnLst/>
              <a:rect l="l" t="t" r="r" b="b"/>
              <a:pathLst>
                <a:path w="458936" h="465985">
                  <a:moveTo>
                    <a:pt x="0" y="0"/>
                  </a:moveTo>
                  <a:lnTo>
                    <a:pt x="458936" y="0"/>
                  </a:lnTo>
                  <a:lnTo>
                    <a:pt x="458936" y="465985"/>
                  </a:lnTo>
                  <a:lnTo>
                    <a:pt x="0" y="465985"/>
                  </a:lnTo>
                  <a:close/>
                </a:path>
              </a:pathLst>
            </a:custGeom>
            <a:solidFill>
              <a:srgbClr val="EDB246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5" name="TextBox 9">
              <a:extLst>
                <a:ext uri="{FF2B5EF4-FFF2-40B4-BE49-F238E27FC236}">
                  <a16:creationId xmlns:a16="http://schemas.microsoft.com/office/drawing/2014/main" id="{9AD08935-76D1-337D-D9D6-E3085EF0A1E3}"/>
                </a:ext>
              </a:extLst>
            </p:cNvPr>
            <p:cNvSpPr txBox="1"/>
            <p:nvPr/>
          </p:nvSpPr>
          <p:spPr>
            <a:xfrm>
              <a:off x="0" y="-47625"/>
              <a:ext cx="458936" cy="513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grpSp>
        <p:nvGrpSpPr>
          <p:cNvPr id="66" name="Group 10">
            <a:extLst>
              <a:ext uri="{FF2B5EF4-FFF2-40B4-BE49-F238E27FC236}">
                <a16:creationId xmlns:a16="http://schemas.microsoft.com/office/drawing/2014/main" id="{38085414-66BE-A3B7-B9DD-E2D7539F32A0}"/>
              </a:ext>
            </a:extLst>
          </p:cNvPr>
          <p:cNvGrpSpPr/>
          <p:nvPr/>
        </p:nvGrpSpPr>
        <p:grpSpPr>
          <a:xfrm>
            <a:off x="3817325" y="3214249"/>
            <a:ext cx="2754431" cy="1072461"/>
            <a:chOff x="0" y="0"/>
            <a:chExt cx="725447" cy="282459"/>
          </a:xfrm>
        </p:grpSpPr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1BB278C0-CCC3-BAEE-AE33-EC7F425EFAF6}"/>
                </a:ext>
              </a:extLst>
            </p:cNvPr>
            <p:cNvSpPr/>
            <p:nvPr/>
          </p:nvSpPr>
          <p:spPr>
            <a:xfrm>
              <a:off x="0" y="0"/>
              <a:ext cx="725447" cy="282459"/>
            </a:xfrm>
            <a:custGeom>
              <a:avLst/>
              <a:gdLst/>
              <a:ahLst/>
              <a:cxnLst/>
              <a:rect l="l" t="t" r="r" b="b"/>
              <a:pathLst>
                <a:path w="725447" h="282459">
                  <a:moveTo>
                    <a:pt x="0" y="0"/>
                  </a:moveTo>
                  <a:lnTo>
                    <a:pt x="725447" y="0"/>
                  </a:lnTo>
                  <a:lnTo>
                    <a:pt x="725447" y="282459"/>
                  </a:lnTo>
                  <a:lnTo>
                    <a:pt x="0" y="282459"/>
                  </a:lnTo>
                  <a:close/>
                </a:path>
              </a:pathLst>
            </a:custGeom>
            <a:solidFill>
              <a:srgbClr val="5F6F5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8" name="TextBox 12">
              <a:extLst>
                <a:ext uri="{FF2B5EF4-FFF2-40B4-BE49-F238E27FC236}">
                  <a16:creationId xmlns:a16="http://schemas.microsoft.com/office/drawing/2014/main" id="{24674EAB-ABF5-B893-6BDB-A762E6AAC714}"/>
                </a:ext>
              </a:extLst>
            </p:cNvPr>
            <p:cNvSpPr txBox="1"/>
            <p:nvPr/>
          </p:nvSpPr>
          <p:spPr>
            <a:xfrm>
              <a:off x="0" y="-57150"/>
              <a:ext cx="725447" cy="3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2"/>
                </a:lnSpc>
              </a:pPr>
              <a:r>
                <a:rPr lang="en-US" sz="2551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Calculate Boundaries</a:t>
              </a:r>
            </a:p>
          </p:txBody>
        </p:sp>
      </p:grpSp>
      <p:grpSp>
        <p:nvGrpSpPr>
          <p:cNvPr id="69" name="Group 13">
            <a:extLst>
              <a:ext uri="{FF2B5EF4-FFF2-40B4-BE49-F238E27FC236}">
                <a16:creationId xmlns:a16="http://schemas.microsoft.com/office/drawing/2014/main" id="{577996B3-9C00-31DA-DEF3-70C6B297BD04}"/>
              </a:ext>
            </a:extLst>
          </p:cNvPr>
          <p:cNvGrpSpPr/>
          <p:nvPr/>
        </p:nvGrpSpPr>
        <p:grpSpPr>
          <a:xfrm>
            <a:off x="7417021" y="3214249"/>
            <a:ext cx="2678288" cy="1072461"/>
            <a:chOff x="0" y="0"/>
            <a:chExt cx="705393" cy="282459"/>
          </a:xfrm>
        </p:grpSpPr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C4969244-0E6B-AEF1-BEF3-7FFE8DB0E651}"/>
                </a:ext>
              </a:extLst>
            </p:cNvPr>
            <p:cNvSpPr/>
            <p:nvPr/>
          </p:nvSpPr>
          <p:spPr>
            <a:xfrm>
              <a:off x="0" y="0"/>
              <a:ext cx="705393" cy="282459"/>
            </a:xfrm>
            <a:custGeom>
              <a:avLst/>
              <a:gdLst/>
              <a:ahLst/>
              <a:cxnLst/>
              <a:rect l="l" t="t" r="r" b="b"/>
              <a:pathLst>
                <a:path w="705393" h="282459">
                  <a:moveTo>
                    <a:pt x="0" y="0"/>
                  </a:moveTo>
                  <a:lnTo>
                    <a:pt x="705393" y="0"/>
                  </a:lnTo>
                  <a:lnTo>
                    <a:pt x="705393" y="282459"/>
                  </a:lnTo>
                  <a:lnTo>
                    <a:pt x="0" y="282459"/>
                  </a:lnTo>
                  <a:close/>
                </a:path>
              </a:pathLst>
            </a:custGeom>
            <a:solidFill>
              <a:srgbClr val="EDB24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1" name="TextBox 15">
              <a:extLst>
                <a:ext uri="{FF2B5EF4-FFF2-40B4-BE49-F238E27FC236}">
                  <a16:creationId xmlns:a16="http://schemas.microsoft.com/office/drawing/2014/main" id="{9CF067F5-2800-9553-D583-5D2AB0BDD1C2}"/>
                </a:ext>
              </a:extLst>
            </p:cNvPr>
            <p:cNvSpPr txBox="1"/>
            <p:nvPr/>
          </p:nvSpPr>
          <p:spPr>
            <a:xfrm>
              <a:off x="0" y="-57150"/>
              <a:ext cx="705393" cy="3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2"/>
                </a:lnSpc>
              </a:pPr>
              <a:r>
                <a:rPr lang="en-US" sz="2551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Signal Generation</a:t>
              </a:r>
            </a:p>
          </p:txBody>
        </p:sp>
      </p:grpSp>
      <p:grpSp>
        <p:nvGrpSpPr>
          <p:cNvPr id="72" name="Group 16">
            <a:extLst>
              <a:ext uri="{FF2B5EF4-FFF2-40B4-BE49-F238E27FC236}">
                <a16:creationId xmlns:a16="http://schemas.microsoft.com/office/drawing/2014/main" id="{74D6D509-7785-3C5F-6106-F73D4CAD401E}"/>
              </a:ext>
            </a:extLst>
          </p:cNvPr>
          <p:cNvGrpSpPr/>
          <p:nvPr/>
        </p:nvGrpSpPr>
        <p:grpSpPr>
          <a:xfrm>
            <a:off x="10871710" y="3271492"/>
            <a:ext cx="2678288" cy="1072461"/>
            <a:chOff x="0" y="0"/>
            <a:chExt cx="705393" cy="282459"/>
          </a:xfrm>
        </p:grpSpPr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7EFE8CC3-1297-75DD-9400-3FA9852D80BD}"/>
                </a:ext>
              </a:extLst>
            </p:cNvPr>
            <p:cNvSpPr/>
            <p:nvPr/>
          </p:nvSpPr>
          <p:spPr>
            <a:xfrm>
              <a:off x="0" y="0"/>
              <a:ext cx="705393" cy="282459"/>
            </a:xfrm>
            <a:custGeom>
              <a:avLst/>
              <a:gdLst/>
              <a:ahLst/>
              <a:cxnLst/>
              <a:rect l="l" t="t" r="r" b="b"/>
              <a:pathLst>
                <a:path w="705393" h="282459">
                  <a:moveTo>
                    <a:pt x="0" y="0"/>
                  </a:moveTo>
                  <a:lnTo>
                    <a:pt x="705393" y="0"/>
                  </a:lnTo>
                  <a:lnTo>
                    <a:pt x="705393" y="282459"/>
                  </a:lnTo>
                  <a:lnTo>
                    <a:pt x="0" y="282459"/>
                  </a:lnTo>
                  <a:close/>
                </a:path>
              </a:pathLst>
            </a:custGeom>
            <a:solidFill>
              <a:srgbClr val="5F6F5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4" name="TextBox 18">
              <a:extLst>
                <a:ext uri="{FF2B5EF4-FFF2-40B4-BE49-F238E27FC236}">
                  <a16:creationId xmlns:a16="http://schemas.microsoft.com/office/drawing/2014/main" id="{27D7DEEB-615E-E75B-28AB-7C47098EA4EF}"/>
                </a:ext>
              </a:extLst>
            </p:cNvPr>
            <p:cNvSpPr txBox="1"/>
            <p:nvPr/>
          </p:nvSpPr>
          <p:spPr>
            <a:xfrm>
              <a:off x="0" y="-57150"/>
              <a:ext cx="705393" cy="3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2"/>
                </a:lnSpc>
              </a:pPr>
              <a:r>
                <a:rPr lang="en-US" sz="2551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Trade Execution</a:t>
              </a:r>
            </a:p>
          </p:txBody>
        </p:sp>
      </p:grpSp>
      <p:sp>
        <p:nvSpPr>
          <p:cNvPr id="75" name="AutoShape 19">
            <a:extLst>
              <a:ext uri="{FF2B5EF4-FFF2-40B4-BE49-F238E27FC236}">
                <a16:creationId xmlns:a16="http://schemas.microsoft.com/office/drawing/2014/main" id="{2F80D1FF-283C-F248-A9E2-C52CFB61D8FA}"/>
              </a:ext>
            </a:extLst>
          </p:cNvPr>
          <p:cNvSpPr/>
          <p:nvPr/>
        </p:nvSpPr>
        <p:spPr>
          <a:xfrm flipV="1">
            <a:off x="6581231" y="3810389"/>
            <a:ext cx="835790" cy="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6" name="AutoShape 20">
            <a:extLst>
              <a:ext uri="{FF2B5EF4-FFF2-40B4-BE49-F238E27FC236}">
                <a16:creationId xmlns:a16="http://schemas.microsoft.com/office/drawing/2014/main" id="{9031B9F9-9F8A-B129-085F-0A55205821DF}"/>
              </a:ext>
            </a:extLst>
          </p:cNvPr>
          <p:cNvSpPr/>
          <p:nvPr/>
        </p:nvSpPr>
        <p:spPr>
          <a:xfrm>
            <a:off x="1940100" y="1876988"/>
            <a:ext cx="0" cy="70233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7" name="AutoShape 21">
            <a:extLst>
              <a:ext uri="{FF2B5EF4-FFF2-40B4-BE49-F238E27FC236}">
                <a16:creationId xmlns:a16="http://schemas.microsoft.com/office/drawing/2014/main" id="{57737FC5-0FDD-7153-8DA5-297578BA50BC}"/>
              </a:ext>
            </a:extLst>
          </p:cNvPr>
          <p:cNvSpPr/>
          <p:nvPr/>
        </p:nvSpPr>
        <p:spPr>
          <a:xfrm>
            <a:off x="3053008" y="3793578"/>
            <a:ext cx="7833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8" name="AutoShape 22">
            <a:extLst>
              <a:ext uri="{FF2B5EF4-FFF2-40B4-BE49-F238E27FC236}">
                <a16:creationId xmlns:a16="http://schemas.microsoft.com/office/drawing/2014/main" id="{E5E51262-0FED-9B38-A6CD-848B7620B034}"/>
              </a:ext>
            </a:extLst>
          </p:cNvPr>
          <p:cNvSpPr/>
          <p:nvPr/>
        </p:nvSpPr>
        <p:spPr>
          <a:xfrm flipV="1">
            <a:off x="10095360" y="3765288"/>
            <a:ext cx="835790" cy="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9" name="Group 23">
            <a:extLst>
              <a:ext uri="{FF2B5EF4-FFF2-40B4-BE49-F238E27FC236}">
                <a16:creationId xmlns:a16="http://schemas.microsoft.com/office/drawing/2014/main" id="{3087C527-4201-3A80-29BD-EB6362131C05}"/>
              </a:ext>
            </a:extLst>
          </p:cNvPr>
          <p:cNvGrpSpPr/>
          <p:nvPr/>
        </p:nvGrpSpPr>
        <p:grpSpPr>
          <a:xfrm rot="2770519">
            <a:off x="10983730" y="5393815"/>
            <a:ext cx="2453516" cy="2505517"/>
            <a:chOff x="0" y="0"/>
            <a:chExt cx="646194" cy="659889"/>
          </a:xfrm>
        </p:grpSpPr>
        <p:sp>
          <p:nvSpPr>
            <p:cNvPr id="80" name="Freeform 24">
              <a:extLst>
                <a:ext uri="{FF2B5EF4-FFF2-40B4-BE49-F238E27FC236}">
                  <a16:creationId xmlns:a16="http://schemas.microsoft.com/office/drawing/2014/main" id="{AB79E4EF-905C-FBA1-9A4C-E32165037C1B}"/>
                </a:ext>
              </a:extLst>
            </p:cNvPr>
            <p:cNvSpPr/>
            <p:nvPr/>
          </p:nvSpPr>
          <p:spPr>
            <a:xfrm>
              <a:off x="0" y="0"/>
              <a:ext cx="646194" cy="659889"/>
            </a:xfrm>
            <a:custGeom>
              <a:avLst/>
              <a:gdLst/>
              <a:ahLst/>
              <a:cxnLst/>
              <a:rect l="l" t="t" r="r" b="b"/>
              <a:pathLst>
                <a:path w="646194" h="659889">
                  <a:moveTo>
                    <a:pt x="0" y="0"/>
                  </a:moveTo>
                  <a:lnTo>
                    <a:pt x="646194" y="0"/>
                  </a:lnTo>
                  <a:lnTo>
                    <a:pt x="646194" y="659889"/>
                  </a:lnTo>
                  <a:lnTo>
                    <a:pt x="0" y="659889"/>
                  </a:lnTo>
                  <a:close/>
                </a:path>
              </a:pathLst>
            </a:custGeom>
            <a:solidFill>
              <a:srgbClr val="EDB24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1" name="TextBox 25">
              <a:extLst>
                <a:ext uri="{FF2B5EF4-FFF2-40B4-BE49-F238E27FC236}">
                  <a16:creationId xmlns:a16="http://schemas.microsoft.com/office/drawing/2014/main" id="{99ACE5E6-E5FD-46CC-3B7D-E353F61F81EF}"/>
                </a:ext>
              </a:extLst>
            </p:cNvPr>
            <p:cNvSpPr txBox="1"/>
            <p:nvPr/>
          </p:nvSpPr>
          <p:spPr>
            <a:xfrm>
              <a:off x="0" y="-47625"/>
              <a:ext cx="646194" cy="707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82" name="AutoShape 26">
            <a:extLst>
              <a:ext uri="{FF2B5EF4-FFF2-40B4-BE49-F238E27FC236}">
                <a16:creationId xmlns:a16="http://schemas.microsoft.com/office/drawing/2014/main" id="{09268FA8-DF84-93C5-79CB-AA8B076995A6}"/>
              </a:ext>
            </a:extLst>
          </p:cNvPr>
          <p:cNvSpPr/>
          <p:nvPr/>
        </p:nvSpPr>
        <p:spPr>
          <a:xfrm>
            <a:off x="12268004" y="4344081"/>
            <a:ext cx="0" cy="5501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3" name="AutoShape 27">
            <a:extLst>
              <a:ext uri="{FF2B5EF4-FFF2-40B4-BE49-F238E27FC236}">
                <a16:creationId xmlns:a16="http://schemas.microsoft.com/office/drawing/2014/main" id="{45476BAC-70D6-7532-A8BE-8677389C8773}"/>
              </a:ext>
            </a:extLst>
          </p:cNvPr>
          <p:cNvSpPr/>
          <p:nvPr/>
        </p:nvSpPr>
        <p:spPr>
          <a:xfrm>
            <a:off x="13944308" y="6643869"/>
            <a:ext cx="946573" cy="27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4" name="Group 28">
            <a:extLst>
              <a:ext uri="{FF2B5EF4-FFF2-40B4-BE49-F238E27FC236}">
                <a16:creationId xmlns:a16="http://schemas.microsoft.com/office/drawing/2014/main" id="{016EF5C0-B038-6291-F13A-1A6647B64B37}"/>
              </a:ext>
            </a:extLst>
          </p:cNvPr>
          <p:cNvGrpSpPr/>
          <p:nvPr/>
        </p:nvGrpSpPr>
        <p:grpSpPr>
          <a:xfrm>
            <a:off x="14890881" y="6107352"/>
            <a:ext cx="3154600" cy="1078443"/>
            <a:chOff x="0" y="0"/>
            <a:chExt cx="830841" cy="284034"/>
          </a:xfrm>
        </p:grpSpPr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E2089D97-81F8-BC2C-E130-E8E8F43D3FCD}"/>
                </a:ext>
              </a:extLst>
            </p:cNvPr>
            <p:cNvSpPr/>
            <p:nvPr/>
          </p:nvSpPr>
          <p:spPr>
            <a:xfrm>
              <a:off x="0" y="0"/>
              <a:ext cx="830841" cy="284034"/>
            </a:xfrm>
            <a:custGeom>
              <a:avLst/>
              <a:gdLst/>
              <a:ahLst/>
              <a:cxnLst/>
              <a:rect l="l" t="t" r="r" b="b"/>
              <a:pathLst>
                <a:path w="830841" h="284034">
                  <a:moveTo>
                    <a:pt x="0" y="0"/>
                  </a:moveTo>
                  <a:lnTo>
                    <a:pt x="830841" y="0"/>
                  </a:lnTo>
                  <a:lnTo>
                    <a:pt x="830841" y="284034"/>
                  </a:lnTo>
                  <a:lnTo>
                    <a:pt x="0" y="284034"/>
                  </a:lnTo>
                  <a:close/>
                </a:path>
              </a:pathLst>
            </a:custGeom>
            <a:solidFill>
              <a:srgbClr val="5F6F5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6" name="TextBox 30">
              <a:extLst>
                <a:ext uri="{FF2B5EF4-FFF2-40B4-BE49-F238E27FC236}">
                  <a16:creationId xmlns:a16="http://schemas.microsoft.com/office/drawing/2014/main" id="{3AC4323C-2361-D914-6955-0A1626E5D155}"/>
                </a:ext>
              </a:extLst>
            </p:cNvPr>
            <p:cNvSpPr txBox="1"/>
            <p:nvPr/>
          </p:nvSpPr>
          <p:spPr>
            <a:xfrm>
              <a:off x="0" y="-57150"/>
              <a:ext cx="830841" cy="341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2"/>
                </a:lnSpc>
              </a:pPr>
              <a:r>
                <a:rPr lang="en-US" sz="2551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Short X | Long Y</a:t>
              </a:r>
            </a:p>
          </p:txBody>
        </p:sp>
      </p:grpSp>
      <p:sp>
        <p:nvSpPr>
          <p:cNvPr id="87" name="TextBox 32">
            <a:extLst>
              <a:ext uri="{FF2B5EF4-FFF2-40B4-BE49-F238E27FC236}">
                <a16:creationId xmlns:a16="http://schemas.microsoft.com/office/drawing/2014/main" id="{8B636714-B253-3D0C-15DD-FA6739D79AFC}"/>
              </a:ext>
            </a:extLst>
          </p:cNvPr>
          <p:cNvSpPr txBox="1"/>
          <p:nvPr/>
        </p:nvSpPr>
        <p:spPr>
          <a:xfrm>
            <a:off x="9988028" y="5585013"/>
            <a:ext cx="4445653" cy="1682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1"/>
              </a:lnSpc>
            </a:pPr>
            <a:r>
              <a:rPr lang="en-US" sz="277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If</a:t>
            </a:r>
          </a:p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77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spread&gt;Su </a:t>
            </a:r>
          </a:p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77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And LSTM Pred </a:t>
            </a:r>
          </a:p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77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Trend=0</a:t>
            </a:r>
          </a:p>
        </p:txBody>
      </p:sp>
      <p:sp>
        <p:nvSpPr>
          <p:cNvPr id="88" name="TextBox 33">
            <a:extLst>
              <a:ext uri="{FF2B5EF4-FFF2-40B4-BE49-F238E27FC236}">
                <a16:creationId xmlns:a16="http://schemas.microsoft.com/office/drawing/2014/main" id="{1CABABFE-70F3-5A02-0558-907D43EB80B6}"/>
              </a:ext>
            </a:extLst>
          </p:cNvPr>
          <p:cNvSpPr txBox="1"/>
          <p:nvPr/>
        </p:nvSpPr>
        <p:spPr>
          <a:xfrm>
            <a:off x="3223352" y="3361005"/>
            <a:ext cx="475946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0"/>
              </a:lnSpc>
              <a:spcBef>
                <a:spcPct val="0"/>
              </a:spcBef>
            </a:pPr>
            <a:r>
              <a:rPr lang="en-US" sz="167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YES</a:t>
            </a:r>
          </a:p>
        </p:txBody>
      </p:sp>
      <p:grpSp>
        <p:nvGrpSpPr>
          <p:cNvPr id="89" name="Group 34">
            <a:extLst>
              <a:ext uri="{FF2B5EF4-FFF2-40B4-BE49-F238E27FC236}">
                <a16:creationId xmlns:a16="http://schemas.microsoft.com/office/drawing/2014/main" id="{F1E9686F-BF8C-0616-66B9-9AE3FB549CB1}"/>
              </a:ext>
            </a:extLst>
          </p:cNvPr>
          <p:cNvGrpSpPr/>
          <p:nvPr/>
        </p:nvGrpSpPr>
        <p:grpSpPr>
          <a:xfrm>
            <a:off x="1940100" y="6015420"/>
            <a:ext cx="3154600" cy="1078443"/>
            <a:chOff x="0" y="0"/>
            <a:chExt cx="830841" cy="284034"/>
          </a:xfrm>
        </p:grpSpPr>
        <p:sp>
          <p:nvSpPr>
            <p:cNvPr id="90" name="Freeform 35">
              <a:extLst>
                <a:ext uri="{FF2B5EF4-FFF2-40B4-BE49-F238E27FC236}">
                  <a16:creationId xmlns:a16="http://schemas.microsoft.com/office/drawing/2014/main" id="{2587714E-7F03-63D4-93DB-F8DFF06F8C29}"/>
                </a:ext>
              </a:extLst>
            </p:cNvPr>
            <p:cNvSpPr/>
            <p:nvPr/>
          </p:nvSpPr>
          <p:spPr>
            <a:xfrm>
              <a:off x="0" y="0"/>
              <a:ext cx="830841" cy="284034"/>
            </a:xfrm>
            <a:custGeom>
              <a:avLst/>
              <a:gdLst/>
              <a:ahLst/>
              <a:cxnLst/>
              <a:rect l="l" t="t" r="r" b="b"/>
              <a:pathLst>
                <a:path w="830841" h="284034">
                  <a:moveTo>
                    <a:pt x="0" y="0"/>
                  </a:moveTo>
                  <a:lnTo>
                    <a:pt x="830841" y="0"/>
                  </a:lnTo>
                  <a:lnTo>
                    <a:pt x="830841" y="284034"/>
                  </a:lnTo>
                  <a:lnTo>
                    <a:pt x="0" y="284034"/>
                  </a:lnTo>
                  <a:close/>
                </a:path>
              </a:pathLst>
            </a:custGeom>
            <a:solidFill>
              <a:srgbClr val="5F6F5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1" name="TextBox 36">
              <a:extLst>
                <a:ext uri="{FF2B5EF4-FFF2-40B4-BE49-F238E27FC236}">
                  <a16:creationId xmlns:a16="http://schemas.microsoft.com/office/drawing/2014/main" id="{420C0777-B8FD-5B6A-DA05-3B0FA9C233F1}"/>
                </a:ext>
              </a:extLst>
            </p:cNvPr>
            <p:cNvSpPr txBox="1"/>
            <p:nvPr/>
          </p:nvSpPr>
          <p:spPr>
            <a:xfrm>
              <a:off x="0" y="-57150"/>
              <a:ext cx="830841" cy="341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2"/>
                </a:lnSpc>
              </a:pPr>
              <a:r>
                <a:rPr lang="en-US" sz="2551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Long X | Short Y</a:t>
              </a:r>
            </a:p>
          </p:txBody>
        </p:sp>
      </p:grpSp>
      <p:sp>
        <p:nvSpPr>
          <p:cNvPr id="92" name="TextBox 37">
            <a:extLst>
              <a:ext uri="{FF2B5EF4-FFF2-40B4-BE49-F238E27FC236}">
                <a16:creationId xmlns:a16="http://schemas.microsoft.com/office/drawing/2014/main" id="{13641EAA-A200-0F95-D812-7F301DECBD47}"/>
              </a:ext>
            </a:extLst>
          </p:cNvPr>
          <p:cNvSpPr txBox="1"/>
          <p:nvPr/>
        </p:nvSpPr>
        <p:spPr>
          <a:xfrm>
            <a:off x="14225758" y="6241694"/>
            <a:ext cx="4849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0"/>
              </a:lnSpc>
              <a:spcBef>
                <a:spcPct val="0"/>
              </a:spcBef>
            </a:pPr>
            <a:r>
              <a:rPr lang="en-US" sz="167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YES</a:t>
            </a:r>
          </a:p>
        </p:txBody>
      </p:sp>
      <p:sp>
        <p:nvSpPr>
          <p:cNvPr id="93" name="AutoShape 38">
            <a:extLst>
              <a:ext uri="{FF2B5EF4-FFF2-40B4-BE49-F238E27FC236}">
                <a16:creationId xmlns:a16="http://schemas.microsoft.com/office/drawing/2014/main" id="{DF442C9F-B9C2-2EBE-D9A0-8845A0811737}"/>
              </a:ext>
            </a:extLst>
          </p:cNvPr>
          <p:cNvSpPr/>
          <p:nvPr/>
        </p:nvSpPr>
        <p:spPr>
          <a:xfrm flipV="1">
            <a:off x="301155" y="3806797"/>
            <a:ext cx="362293" cy="1166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9DBB45F-5FDF-E449-E703-3FDFAC707CCE}"/>
              </a:ext>
            </a:extLst>
          </p:cNvPr>
          <p:cNvGrpSpPr/>
          <p:nvPr/>
        </p:nvGrpSpPr>
        <p:grpSpPr>
          <a:xfrm>
            <a:off x="282760" y="1190314"/>
            <a:ext cx="2890052" cy="2603616"/>
            <a:chOff x="282760" y="1190314"/>
            <a:chExt cx="2890052" cy="2603616"/>
          </a:xfrm>
        </p:grpSpPr>
        <p:sp>
          <p:nvSpPr>
            <p:cNvPr id="59" name="AutoShape 3">
              <a:extLst>
                <a:ext uri="{FF2B5EF4-FFF2-40B4-BE49-F238E27FC236}">
                  <a16:creationId xmlns:a16="http://schemas.microsoft.com/office/drawing/2014/main" id="{C68DE3DC-63B5-EBA5-B035-D271AC33F7A8}"/>
                </a:ext>
              </a:extLst>
            </p:cNvPr>
            <p:cNvSpPr/>
            <p:nvPr/>
          </p:nvSpPr>
          <p:spPr>
            <a:xfrm>
              <a:off x="301155" y="1529219"/>
              <a:ext cx="0" cy="2264711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60" name="Group 4">
              <a:extLst>
                <a:ext uri="{FF2B5EF4-FFF2-40B4-BE49-F238E27FC236}">
                  <a16:creationId xmlns:a16="http://schemas.microsoft.com/office/drawing/2014/main" id="{4944DDD3-4AA4-64E6-5AF9-42F1DCA0B3BA}"/>
                </a:ext>
              </a:extLst>
            </p:cNvPr>
            <p:cNvGrpSpPr/>
            <p:nvPr/>
          </p:nvGrpSpPr>
          <p:grpSpPr>
            <a:xfrm>
              <a:off x="884919" y="1190314"/>
              <a:ext cx="2287893" cy="678492"/>
              <a:chOff x="0" y="0"/>
              <a:chExt cx="791536" cy="234736"/>
            </a:xfrm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47E7237A-9798-0A69-21F0-E142D6290AE2}"/>
                  </a:ext>
                </a:extLst>
              </p:cNvPr>
              <p:cNvSpPr/>
              <p:nvPr/>
            </p:nvSpPr>
            <p:spPr>
              <a:xfrm>
                <a:off x="0" y="0"/>
                <a:ext cx="791536" cy="234736"/>
              </a:xfrm>
              <a:custGeom>
                <a:avLst/>
                <a:gdLst/>
                <a:ahLst/>
                <a:cxnLst/>
                <a:rect l="l" t="t" r="r" b="b"/>
                <a:pathLst>
                  <a:path w="791536" h="234736">
                    <a:moveTo>
                      <a:pt x="588336" y="0"/>
                    </a:moveTo>
                    <a:cubicBezTo>
                      <a:pt x="700560" y="0"/>
                      <a:pt x="791536" y="52547"/>
                      <a:pt x="791536" y="117368"/>
                    </a:cubicBezTo>
                    <a:cubicBezTo>
                      <a:pt x="791536" y="182188"/>
                      <a:pt x="700560" y="234736"/>
                      <a:pt x="588336" y="234736"/>
                    </a:cubicBezTo>
                    <a:lnTo>
                      <a:pt x="203200" y="234736"/>
                    </a:lnTo>
                    <a:cubicBezTo>
                      <a:pt x="90976" y="234736"/>
                      <a:pt x="0" y="182188"/>
                      <a:pt x="0" y="117368"/>
                    </a:cubicBezTo>
                    <a:cubicBezTo>
                      <a:pt x="0" y="52547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5F6F52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2" name="TextBox 6">
                <a:extLst>
                  <a:ext uri="{FF2B5EF4-FFF2-40B4-BE49-F238E27FC236}">
                    <a16:creationId xmlns:a16="http://schemas.microsoft.com/office/drawing/2014/main" id="{54A39D9A-1EA0-196F-51FD-6EF9DEE5789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91536" cy="2823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12"/>
                  </a:lnSpc>
                </a:pPr>
                <a:r>
                  <a:rPr lang="en-US" sz="2151" b="1" dirty="0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Select pairs</a:t>
                </a:r>
              </a:p>
            </p:txBody>
          </p:sp>
        </p:grpSp>
        <p:sp>
          <p:nvSpPr>
            <p:cNvPr id="94" name="AutoShape 39">
              <a:extLst>
                <a:ext uri="{FF2B5EF4-FFF2-40B4-BE49-F238E27FC236}">
                  <a16:creationId xmlns:a16="http://schemas.microsoft.com/office/drawing/2014/main" id="{6AED7E18-1096-FA3B-FA76-A85B9C44BB63}"/>
                </a:ext>
              </a:extLst>
            </p:cNvPr>
            <p:cNvSpPr/>
            <p:nvPr/>
          </p:nvSpPr>
          <p:spPr>
            <a:xfrm flipV="1">
              <a:off x="282760" y="1507703"/>
              <a:ext cx="636246" cy="21868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95" name="TextBox 40">
            <a:extLst>
              <a:ext uri="{FF2B5EF4-FFF2-40B4-BE49-F238E27FC236}">
                <a16:creationId xmlns:a16="http://schemas.microsoft.com/office/drawing/2014/main" id="{1BFC8BA9-AE55-339F-83B3-FF85581ED356}"/>
              </a:ext>
            </a:extLst>
          </p:cNvPr>
          <p:cNvSpPr txBox="1"/>
          <p:nvPr/>
        </p:nvSpPr>
        <p:spPr>
          <a:xfrm>
            <a:off x="352410" y="3505331"/>
            <a:ext cx="358875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0"/>
              </a:lnSpc>
              <a:spcBef>
                <a:spcPct val="0"/>
              </a:spcBef>
            </a:pPr>
            <a:r>
              <a:rPr lang="en-US" sz="167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</a:t>
            </a:r>
          </a:p>
        </p:txBody>
      </p:sp>
      <p:sp>
        <p:nvSpPr>
          <p:cNvPr id="96" name="AutoShape 41">
            <a:extLst>
              <a:ext uri="{FF2B5EF4-FFF2-40B4-BE49-F238E27FC236}">
                <a16:creationId xmlns:a16="http://schemas.microsoft.com/office/drawing/2014/main" id="{589A68F1-F08D-D8B8-E7F5-2F212FA3AD03}"/>
              </a:ext>
            </a:extLst>
          </p:cNvPr>
          <p:cNvSpPr/>
          <p:nvPr/>
        </p:nvSpPr>
        <p:spPr>
          <a:xfrm flipH="1">
            <a:off x="11523086" y="9258300"/>
            <a:ext cx="62072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7" name="Group 42">
            <a:extLst>
              <a:ext uri="{FF2B5EF4-FFF2-40B4-BE49-F238E27FC236}">
                <a16:creationId xmlns:a16="http://schemas.microsoft.com/office/drawing/2014/main" id="{52F14DD9-BE84-421A-3539-3978D0DD40F9}"/>
              </a:ext>
            </a:extLst>
          </p:cNvPr>
          <p:cNvGrpSpPr/>
          <p:nvPr/>
        </p:nvGrpSpPr>
        <p:grpSpPr>
          <a:xfrm rot="2770519">
            <a:off x="6547602" y="5384290"/>
            <a:ext cx="2453516" cy="2505517"/>
            <a:chOff x="0" y="0"/>
            <a:chExt cx="646194" cy="659889"/>
          </a:xfrm>
        </p:grpSpPr>
        <p:sp>
          <p:nvSpPr>
            <p:cNvPr id="98" name="Freeform 43">
              <a:extLst>
                <a:ext uri="{FF2B5EF4-FFF2-40B4-BE49-F238E27FC236}">
                  <a16:creationId xmlns:a16="http://schemas.microsoft.com/office/drawing/2014/main" id="{E87212BC-9C69-D305-18DD-27FAF32169F4}"/>
                </a:ext>
              </a:extLst>
            </p:cNvPr>
            <p:cNvSpPr/>
            <p:nvPr/>
          </p:nvSpPr>
          <p:spPr>
            <a:xfrm>
              <a:off x="0" y="0"/>
              <a:ext cx="646194" cy="659889"/>
            </a:xfrm>
            <a:custGeom>
              <a:avLst/>
              <a:gdLst/>
              <a:ahLst/>
              <a:cxnLst/>
              <a:rect l="l" t="t" r="r" b="b"/>
              <a:pathLst>
                <a:path w="646194" h="659889">
                  <a:moveTo>
                    <a:pt x="0" y="0"/>
                  </a:moveTo>
                  <a:lnTo>
                    <a:pt x="646194" y="0"/>
                  </a:lnTo>
                  <a:lnTo>
                    <a:pt x="646194" y="659889"/>
                  </a:lnTo>
                  <a:lnTo>
                    <a:pt x="0" y="659889"/>
                  </a:lnTo>
                  <a:close/>
                </a:path>
              </a:pathLst>
            </a:custGeom>
            <a:solidFill>
              <a:srgbClr val="EDB24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9" name="TextBox 44">
              <a:extLst>
                <a:ext uri="{FF2B5EF4-FFF2-40B4-BE49-F238E27FC236}">
                  <a16:creationId xmlns:a16="http://schemas.microsoft.com/office/drawing/2014/main" id="{F86B4FE7-464D-9646-69E8-DFE091FC1E28}"/>
                </a:ext>
              </a:extLst>
            </p:cNvPr>
            <p:cNvSpPr txBox="1"/>
            <p:nvPr/>
          </p:nvSpPr>
          <p:spPr>
            <a:xfrm>
              <a:off x="0" y="-47625"/>
              <a:ext cx="646194" cy="707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100" name="TextBox 45">
            <a:extLst>
              <a:ext uri="{FF2B5EF4-FFF2-40B4-BE49-F238E27FC236}">
                <a16:creationId xmlns:a16="http://schemas.microsoft.com/office/drawing/2014/main" id="{43A8BB48-5EB9-D503-B7FD-7C9A301BB13C}"/>
              </a:ext>
            </a:extLst>
          </p:cNvPr>
          <p:cNvSpPr txBox="1"/>
          <p:nvPr/>
        </p:nvSpPr>
        <p:spPr>
          <a:xfrm>
            <a:off x="5551899" y="5575488"/>
            <a:ext cx="4445653" cy="1682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1"/>
              </a:lnSpc>
            </a:pPr>
            <a:r>
              <a:rPr lang="en-US" sz="277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If</a:t>
            </a:r>
          </a:p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77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spread&lt;SL</a:t>
            </a:r>
          </a:p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77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And LSTM Pred </a:t>
            </a:r>
          </a:p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sz="277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Trend =0</a:t>
            </a:r>
          </a:p>
        </p:txBody>
      </p:sp>
      <p:sp>
        <p:nvSpPr>
          <p:cNvPr id="101" name="TextBox 46">
            <a:extLst>
              <a:ext uri="{FF2B5EF4-FFF2-40B4-BE49-F238E27FC236}">
                <a16:creationId xmlns:a16="http://schemas.microsoft.com/office/drawing/2014/main" id="{68373FC7-26D5-02F3-C746-895B37BED90F}"/>
              </a:ext>
            </a:extLst>
          </p:cNvPr>
          <p:cNvSpPr txBox="1"/>
          <p:nvPr/>
        </p:nvSpPr>
        <p:spPr>
          <a:xfrm>
            <a:off x="9710969" y="6104196"/>
            <a:ext cx="743782" cy="348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1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ELSE</a:t>
            </a:r>
          </a:p>
        </p:txBody>
      </p:sp>
      <p:sp>
        <p:nvSpPr>
          <p:cNvPr id="102" name="AutoShape 47">
            <a:extLst>
              <a:ext uri="{FF2B5EF4-FFF2-40B4-BE49-F238E27FC236}">
                <a16:creationId xmlns:a16="http://schemas.microsoft.com/office/drawing/2014/main" id="{DAD742CD-9405-12F9-5A5B-688E355EC68B}"/>
              </a:ext>
            </a:extLst>
          </p:cNvPr>
          <p:cNvSpPr/>
          <p:nvPr/>
        </p:nvSpPr>
        <p:spPr>
          <a:xfrm flipH="1" flipV="1">
            <a:off x="9511001" y="6637049"/>
            <a:ext cx="9731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3" name="AutoShape 48">
            <a:extLst>
              <a:ext uri="{FF2B5EF4-FFF2-40B4-BE49-F238E27FC236}">
                <a16:creationId xmlns:a16="http://schemas.microsoft.com/office/drawing/2014/main" id="{F86C2B79-C062-AE95-AE3E-AA35245F3410}"/>
              </a:ext>
            </a:extLst>
          </p:cNvPr>
          <p:cNvSpPr/>
          <p:nvPr/>
        </p:nvSpPr>
        <p:spPr>
          <a:xfrm flipH="1" flipV="1">
            <a:off x="5065347" y="6610533"/>
            <a:ext cx="9731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4" name="Group 49">
            <a:extLst>
              <a:ext uri="{FF2B5EF4-FFF2-40B4-BE49-F238E27FC236}">
                <a16:creationId xmlns:a16="http://schemas.microsoft.com/office/drawing/2014/main" id="{8758963C-B873-CAA4-3F50-9E211FC88FD4}"/>
              </a:ext>
            </a:extLst>
          </p:cNvPr>
          <p:cNvGrpSpPr/>
          <p:nvPr/>
        </p:nvGrpSpPr>
        <p:grpSpPr>
          <a:xfrm>
            <a:off x="8592794" y="8683969"/>
            <a:ext cx="2930293" cy="1148661"/>
            <a:chOff x="0" y="0"/>
            <a:chExt cx="771764" cy="302528"/>
          </a:xfrm>
        </p:grpSpPr>
        <p:sp>
          <p:nvSpPr>
            <p:cNvPr id="105" name="Freeform 50">
              <a:extLst>
                <a:ext uri="{FF2B5EF4-FFF2-40B4-BE49-F238E27FC236}">
                  <a16:creationId xmlns:a16="http://schemas.microsoft.com/office/drawing/2014/main" id="{A640882A-2988-B7F9-58B3-4ED08DE71E79}"/>
                </a:ext>
              </a:extLst>
            </p:cNvPr>
            <p:cNvSpPr/>
            <p:nvPr/>
          </p:nvSpPr>
          <p:spPr>
            <a:xfrm>
              <a:off x="0" y="0"/>
              <a:ext cx="771764" cy="302528"/>
            </a:xfrm>
            <a:custGeom>
              <a:avLst/>
              <a:gdLst/>
              <a:ahLst/>
              <a:cxnLst/>
              <a:rect l="l" t="t" r="r" b="b"/>
              <a:pathLst>
                <a:path w="771764" h="302528">
                  <a:moveTo>
                    <a:pt x="0" y="0"/>
                  </a:moveTo>
                  <a:lnTo>
                    <a:pt x="771764" y="0"/>
                  </a:lnTo>
                  <a:lnTo>
                    <a:pt x="771764" y="302528"/>
                  </a:lnTo>
                  <a:lnTo>
                    <a:pt x="0" y="302528"/>
                  </a:lnTo>
                  <a:close/>
                </a:path>
              </a:pathLst>
            </a:custGeom>
            <a:solidFill>
              <a:srgbClr val="5F6F5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6" name="TextBox 51">
              <a:extLst>
                <a:ext uri="{FF2B5EF4-FFF2-40B4-BE49-F238E27FC236}">
                  <a16:creationId xmlns:a16="http://schemas.microsoft.com/office/drawing/2014/main" id="{5BE81FFB-CBDA-E99A-BD26-1A4A07BD1BBA}"/>
                </a:ext>
              </a:extLst>
            </p:cNvPr>
            <p:cNvSpPr txBox="1"/>
            <p:nvPr/>
          </p:nvSpPr>
          <p:spPr>
            <a:xfrm>
              <a:off x="0" y="-57150"/>
              <a:ext cx="771764" cy="359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2"/>
                </a:lnSpc>
              </a:pPr>
              <a:r>
                <a:rPr lang="en-US" sz="2551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Exit on </a:t>
              </a:r>
            </a:p>
            <a:p>
              <a:pPr algn="ctr">
                <a:lnSpc>
                  <a:spcPts val="3572"/>
                </a:lnSpc>
              </a:pPr>
              <a:r>
                <a:rPr lang="en-US" sz="2551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Mean Reversion</a:t>
              </a:r>
            </a:p>
          </p:txBody>
        </p:sp>
      </p:grpSp>
      <p:sp>
        <p:nvSpPr>
          <p:cNvPr id="107" name="AutoShape 52">
            <a:extLst>
              <a:ext uri="{FF2B5EF4-FFF2-40B4-BE49-F238E27FC236}">
                <a16:creationId xmlns:a16="http://schemas.microsoft.com/office/drawing/2014/main" id="{5FB6F10E-8DB9-0101-3ABB-ADC86D6BF5A2}"/>
              </a:ext>
            </a:extLst>
          </p:cNvPr>
          <p:cNvSpPr/>
          <p:nvPr/>
        </p:nvSpPr>
        <p:spPr>
          <a:xfrm flipH="1">
            <a:off x="7727101" y="8374696"/>
            <a:ext cx="0" cy="8836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8" name="AutoShape 53">
            <a:extLst>
              <a:ext uri="{FF2B5EF4-FFF2-40B4-BE49-F238E27FC236}">
                <a16:creationId xmlns:a16="http://schemas.microsoft.com/office/drawing/2014/main" id="{3AB7F933-F885-A1E0-3352-126D545D4EF8}"/>
              </a:ext>
            </a:extLst>
          </p:cNvPr>
          <p:cNvSpPr/>
          <p:nvPr/>
        </p:nvSpPr>
        <p:spPr>
          <a:xfrm>
            <a:off x="7727101" y="9258300"/>
            <a:ext cx="86569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9" name="AutoShape 54">
            <a:extLst>
              <a:ext uri="{FF2B5EF4-FFF2-40B4-BE49-F238E27FC236}">
                <a16:creationId xmlns:a16="http://schemas.microsoft.com/office/drawing/2014/main" id="{DB647EA8-7A6A-178D-2B68-816CBAA4B324}"/>
              </a:ext>
            </a:extLst>
          </p:cNvPr>
          <p:cNvSpPr/>
          <p:nvPr/>
        </p:nvSpPr>
        <p:spPr>
          <a:xfrm>
            <a:off x="12143813" y="8374696"/>
            <a:ext cx="0" cy="8836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0" name="TextBox 55">
            <a:extLst>
              <a:ext uri="{FF2B5EF4-FFF2-40B4-BE49-F238E27FC236}">
                <a16:creationId xmlns:a16="http://schemas.microsoft.com/office/drawing/2014/main" id="{1D2C2C89-B4A2-BCE2-12EC-FD473C4CFDE7}"/>
              </a:ext>
            </a:extLst>
          </p:cNvPr>
          <p:cNvSpPr txBox="1"/>
          <p:nvPr/>
        </p:nvSpPr>
        <p:spPr>
          <a:xfrm>
            <a:off x="5542373" y="6260744"/>
            <a:ext cx="476249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0"/>
              </a:lnSpc>
              <a:spcBef>
                <a:spcPct val="0"/>
              </a:spcBef>
            </a:pPr>
            <a:r>
              <a:rPr lang="en-US" sz="167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YES</a:t>
            </a:r>
          </a:p>
        </p:txBody>
      </p:sp>
      <p:sp>
        <p:nvSpPr>
          <p:cNvPr id="111" name="TextBox 31">
            <a:extLst>
              <a:ext uri="{FF2B5EF4-FFF2-40B4-BE49-F238E27FC236}">
                <a16:creationId xmlns:a16="http://schemas.microsoft.com/office/drawing/2014/main" id="{66126599-5B03-28B5-2E3D-CD6A0761F6A8}"/>
              </a:ext>
            </a:extLst>
          </p:cNvPr>
          <p:cNvSpPr txBox="1"/>
          <p:nvPr/>
        </p:nvSpPr>
        <p:spPr>
          <a:xfrm>
            <a:off x="902122" y="3460658"/>
            <a:ext cx="1951911" cy="692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2266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Check </a:t>
            </a:r>
          </a:p>
          <a:p>
            <a:pPr algn="ctr">
              <a:lnSpc>
                <a:spcPts val="2742"/>
              </a:lnSpc>
              <a:spcBef>
                <a:spcPct val="0"/>
              </a:spcBef>
            </a:pPr>
            <a:r>
              <a:rPr lang="en-US" sz="2266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Cointegration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92320" y="1019175"/>
            <a:ext cx="5850050" cy="566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0"/>
              </a:lnSpc>
            </a:pPr>
            <a:r>
              <a:rPr lang="en-US" sz="367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results &amp; comparison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20149" y="2840255"/>
            <a:ext cx="8118426" cy="6174820"/>
            <a:chOff x="0" y="0"/>
            <a:chExt cx="10824568" cy="823309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12700"/>
              <a:ext cx="3429299" cy="975049"/>
              <a:chOff x="0" y="0"/>
              <a:chExt cx="714712" cy="20321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7395269" y="12700"/>
              <a:ext cx="3429299" cy="975049"/>
              <a:chOff x="0" y="0"/>
              <a:chExt cx="714712" cy="20321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1047749"/>
              <a:ext cx="3429299" cy="975049"/>
              <a:chOff x="0" y="0"/>
              <a:chExt cx="714712" cy="20321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7395269" y="1047749"/>
              <a:ext cx="3429299" cy="975049"/>
              <a:chOff x="0" y="0"/>
              <a:chExt cx="714712" cy="20321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2082799"/>
              <a:ext cx="3429299" cy="975049"/>
              <a:chOff x="0" y="0"/>
              <a:chExt cx="714712" cy="20321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7395269" y="2082799"/>
              <a:ext cx="3429299" cy="975049"/>
              <a:chOff x="0" y="0"/>
              <a:chExt cx="714712" cy="20321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3117848"/>
              <a:ext cx="3429299" cy="975049"/>
              <a:chOff x="0" y="0"/>
              <a:chExt cx="714712" cy="20321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7395269" y="3117848"/>
              <a:ext cx="3429299" cy="975049"/>
              <a:chOff x="0" y="0"/>
              <a:chExt cx="714712" cy="20321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4152897"/>
              <a:ext cx="3429299" cy="975049"/>
              <a:chOff x="0" y="0"/>
              <a:chExt cx="714712" cy="203213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7395269" y="4152897"/>
              <a:ext cx="3429299" cy="975049"/>
              <a:chOff x="0" y="0"/>
              <a:chExt cx="714712" cy="203213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5187946"/>
              <a:ext cx="3429299" cy="975049"/>
              <a:chOff x="0" y="0"/>
              <a:chExt cx="714712" cy="203213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7395269" y="5187946"/>
              <a:ext cx="3429299" cy="975049"/>
              <a:chOff x="0" y="0"/>
              <a:chExt cx="714712" cy="203213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6222996"/>
              <a:ext cx="3429299" cy="975049"/>
              <a:chOff x="0" y="0"/>
              <a:chExt cx="714712" cy="203213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7395269" y="6222996"/>
              <a:ext cx="3429299" cy="975049"/>
              <a:chOff x="0" y="0"/>
              <a:chExt cx="714712" cy="203213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0" y="7258045"/>
              <a:ext cx="3429299" cy="975049"/>
              <a:chOff x="0" y="0"/>
              <a:chExt cx="714712" cy="203213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7395269" y="7258045"/>
              <a:ext cx="3429299" cy="975049"/>
              <a:chOff x="0" y="0"/>
              <a:chExt cx="714712" cy="203213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sp>
          <p:nvSpPr>
            <p:cNvPr id="52" name="Freeform 52"/>
            <p:cNvSpPr/>
            <p:nvPr/>
          </p:nvSpPr>
          <p:spPr>
            <a:xfrm>
              <a:off x="1637016" y="6632886"/>
              <a:ext cx="155268" cy="155268"/>
            </a:xfrm>
            <a:custGeom>
              <a:avLst/>
              <a:gdLst/>
              <a:ahLst/>
              <a:cxnLst/>
              <a:rect l="l" t="t" r="r" b="b"/>
              <a:pathLst>
                <a:path w="155268" h="155268">
                  <a:moveTo>
                    <a:pt x="0" y="0"/>
                  </a:moveTo>
                  <a:lnTo>
                    <a:pt x="155268" y="0"/>
                  </a:lnTo>
                  <a:lnTo>
                    <a:pt x="155268" y="155268"/>
                  </a:lnTo>
                  <a:lnTo>
                    <a:pt x="0" y="155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1665352" y="6038761"/>
              <a:ext cx="98595" cy="98595"/>
            </a:xfrm>
            <a:custGeom>
              <a:avLst/>
              <a:gdLst/>
              <a:ahLst/>
              <a:cxnLst/>
              <a:rect l="l" t="t" r="r" b="b"/>
              <a:pathLst>
                <a:path w="98595" h="98595">
                  <a:moveTo>
                    <a:pt x="0" y="0"/>
                  </a:moveTo>
                  <a:lnTo>
                    <a:pt x="98595" y="0"/>
                  </a:lnTo>
                  <a:lnTo>
                    <a:pt x="98595" y="98595"/>
                  </a:lnTo>
                  <a:lnTo>
                    <a:pt x="0" y="985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>
              <a:off x="1637016" y="4574644"/>
              <a:ext cx="155268" cy="131554"/>
            </a:xfrm>
            <a:custGeom>
              <a:avLst/>
              <a:gdLst/>
              <a:ahLst/>
              <a:cxnLst/>
              <a:rect l="l" t="t" r="r" b="b"/>
              <a:pathLst>
                <a:path w="155268" h="131554">
                  <a:moveTo>
                    <a:pt x="0" y="0"/>
                  </a:moveTo>
                  <a:lnTo>
                    <a:pt x="155268" y="0"/>
                  </a:lnTo>
                  <a:lnTo>
                    <a:pt x="155268" y="131555"/>
                  </a:lnTo>
                  <a:lnTo>
                    <a:pt x="0" y="131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1665352" y="6038761"/>
              <a:ext cx="98595" cy="98595"/>
            </a:xfrm>
            <a:custGeom>
              <a:avLst/>
              <a:gdLst/>
              <a:ahLst/>
              <a:cxnLst/>
              <a:rect l="l" t="t" r="r" b="b"/>
              <a:pathLst>
                <a:path w="98595" h="98595">
                  <a:moveTo>
                    <a:pt x="0" y="0"/>
                  </a:moveTo>
                  <a:lnTo>
                    <a:pt x="98595" y="0"/>
                  </a:lnTo>
                  <a:lnTo>
                    <a:pt x="98595" y="98595"/>
                  </a:lnTo>
                  <a:lnTo>
                    <a:pt x="0" y="985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TextBox 56"/>
            <p:cNvSpPr txBox="1"/>
            <p:nvPr/>
          </p:nvSpPr>
          <p:spPr>
            <a:xfrm>
              <a:off x="806544" y="255074"/>
              <a:ext cx="1816211" cy="433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5"/>
                </a:lnSpc>
              </a:pPr>
              <a:r>
                <a:rPr lang="en-US" sz="188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Metric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8269521" y="63795"/>
              <a:ext cx="1680796" cy="873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5"/>
                </a:lnSpc>
              </a:pPr>
              <a:r>
                <a:rPr lang="en-US" sz="188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Value (LSTM)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640461" y="1258182"/>
              <a:ext cx="2148377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Initial Capital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8269521" y="1351648"/>
              <a:ext cx="1680796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₹ 10000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838447" y="2386697"/>
              <a:ext cx="1752405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Total Trade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8638346" y="2386697"/>
              <a:ext cx="968546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7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1009359" y="3261746"/>
              <a:ext cx="1410581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Win Rate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656642" y="4426272"/>
              <a:ext cx="2116015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Sharpe ratio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461902" y="5474021"/>
              <a:ext cx="2505496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Max Drawdown</a:t>
              </a: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825567" y="6509070"/>
              <a:ext cx="1778165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Total Profit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760968" y="7400740"/>
              <a:ext cx="1907364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Total  Return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8638346" y="4320795"/>
              <a:ext cx="968546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5.07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8447583" y="5474021"/>
              <a:ext cx="1324671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0.043%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8447583" y="6526895"/>
              <a:ext cx="1324671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₹966.10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8638346" y="7429820"/>
              <a:ext cx="968546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9.66 %</a:t>
              </a:r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8447583" y="3439571"/>
              <a:ext cx="1324671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85.71%</a:t>
              </a:r>
            </a:p>
          </p:txBody>
        </p:sp>
        <p:grpSp>
          <p:nvGrpSpPr>
            <p:cNvPr id="72" name="Group 72"/>
            <p:cNvGrpSpPr/>
            <p:nvPr/>
          </p:nvGrpSpPr>
          <p:grpSpPr>
            <a:xfrm>
              <a:off x="3700098" y="0"/>
              <a:ext cx="3429299" cy="975049"/>
              <a:chOff x="0" y="0"/>
              <a:chExt cx="714712" cy="203213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3700098" y="1035922"/>
              <a:ext cx="3429299" cy="975049"/>
              <a:chOff x="0" y="0"/>
              <a:chExt cx="714712" cy="203213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3700098" y="2070972"/>
              <a:ext cx="3429299" cy="975049"/>
              <a:chOff x="0" y="0"/>
              <a:chExt cx="714712" cy="203213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80" name="TextBox 80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3700098" y="3106021"/>
              <a:ext cx="3429299" cy="975049"/>
              <a:chOff x="0" y="0"/>
              <a:chExt cx="714712" cy="203213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83" name="TextBox 83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>
              <a:off x="3700098" y="4141070"/>
              <a:ext cx="3429299" cy="975049"/>
              <a:chOff x="0" y="0"/>
              <a:chExt cx="714712" cy="203213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86" name="TextBox 86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3700098" y="5176120"/>
              <a:ext cx="3429299" cy="975049"/>
              <a:chOff x="0" y="0"/>
              <a:chExt cx="714712" cy="203213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89" name="TextBox 89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>
              <a:off x="3700098" y="6211169"/>
              <a:ext cx="3429299" cy="975049"/>
              <a:chOff x="0" y="0"/>
              <a:chExt cx="714712" cy="203213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92" name="TextBox 92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>
              <a:off x="3700098" y="7246218"/>
              <a:ext cx="3429299" cy="975049"/>
              <a:chOff x="0" y="0"/>
              <a:chExt cx="714712" cy="203213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714712" cy="203213"/>
              </a:xfrm>
              <a:custGeom>
                <a:avLst/>
                <a:gdLst/>
                <a:ahLst/>
                <a:cxnLst/>
                <a:rect l="l" t="t" r="r" b="b"/>
                <a:pathLst>
                  <a:path w="714712" h="203213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</p:spPr>
          </p:sp>
          <p:sp>
            <p:nvSpPr>
              <p:cNvPr id="95" name="TextBox 95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sp>
          <p:nvSpPr>
            <p:cNvPr id="96" name="Freeform 96"/>
            <p:cNvSpPr/>
            <p:nvPr/>
          </p:nvSpPr>
          <p:spPr>
            <a:xfrm>
              <a:off x="5386411" y="6621059"/>
              <a:ext cx="155268" cy="155268"/>
            </a:xfrm>
            <a:custGeom>
              <a:avLst/>
              <a:gdLst/>
              <a:ahLst/>
              <a:cxnLst/>
              <a:rect l="l" t="t" r="r" b="b"/>
              <a:pathLst>
                <a:path w="155268" h="155268">
                  <a:moveTo>
                    <a:pt x="0" y="0"/>
                  </a:moveTo>
                  <a:lnTo>
                    <a:pt x="155268" y="0"/>
                  </a:lnTo>
                  <a:lnTo>
                    <a:pt x="155268" y="155268"/>
                  </a:lnTo>
                  <a:lnTo>
                    <a:pt x="0" y="155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7" name="Freeform 97"/>
            <p:cNvSpPr/>
            <p:nvPr/>
          </p:nvSpPr>
          <p:spPr>
            <a:xfrm>
              <a:off x="5414747" y="6026935"/>
              <a:ext cx="98595" cy="98595"/>
            </a:xfrm>
            <a:custGeom>
              <a:avLst/>
              <a:gdLst/>
              <a:ahLst/>
              <a:cxnLst/>
              <a:rect l="l" t="t" r="r" b="b"/>
              <a:pathLst>
                <a:path w="98595" h="98595">
                  <a:moveTo>
                    <a:pt x="0" y="0"/>
                  </a:moveTo>
                  <a:lnTo>
                    <a:pt x="98595" y="0"/>
                  </a:lnTo>
                  <a:lnTo>
                    <a:pt x="98595" y="98594"/>
                  </a:lnTo>
                  <a:lnTo>
                    <a:pt x="0" y="98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8" name="Freeform 98"/>
            <p:cNvSpPr/>
            <p:nvPr/>
          </p:nvSpPr>
          <p:spPr>
            <a:xfrm>
              <a:off x="5386411" y="4562818"/>
              <a:ext cx="155268" cy="131554"/>
            </a:xfrm>
            <a:custGeom>
              <a:avLst/>
              <a:gdLst/>
              <a:ahLst/>
              <a:cxnLst/>
              <a:rect l="l" t="t" r="r" b="b"/>
              <a:pathLst>
                <a:path w="155268" h="131554">
                  <a:moveTo>
                    <a:pt x="0" y="0"/>
                  </a:moveTo>
                  <a:lnTo>
                    <a:pt x="155268" y="0"/>
                  </a:lnTo>
                  <a:lnTo>
                    <a:pt x="155268" y="131554"/>
                  </a:lnTo>
                  <a:lnTo>
                    <a:pt x="0" y="131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9" name="Freeform 99"/>
            <p:cNvSpPr/>
            <p:nvPr/>
          </p:nvSpPr>
          <p:spPr>
            <a:xfrm>
              <a:off x="5414747" y="6026935"/>
              <a:ext cx="98595" cy="98595"/>
            </a:xfrm>
            <a:custGeom>
              <a:avLst/>
              <a:gdLst/>
              <a:ahLst/>
              <a:cxnLst/>
              <a:rect l="l" t="t" r="r" b="b"/>
              <a:pathLst>
                <a:path w="98595" h="98595">
                  <a:moveTo>
                    <a:pt x="0" y="0"/>
                  </a:moveTo>
                  <a:lnTo>
                    <a:pt x="98595" y="0"/>
                  </a:lnTo>
                  <a:lnTo>
                    <a:pt x="98595" y="98594"/>
                  </a:lnTo>
                  <a:lnTo>
                    <a:pt x="0" y="98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0" name="TextBox 100"/>
            <p:cNvSpPr txBox="1"/>
            <p:nvPr/>
          </p:nvSpPr>
          <p:spPr>
            <a:xfrm>
              <a:off x="3885856" y="51095"/>
              <a:ext cx="3052857" cy="873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5"/>
                </a:lnSpc>
              </a:pPr>
              <a:r>
                <a:rPr lang="en-US" sz="188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Value</a:t>
              </a:r>
            </a:p>
            <a:p>
              <a:pPr algn="ctr">
                <a:lnSpc>
                  <a:spcPts val="2645"/>
                </a:lnSpc>
              </a:pPr>
              <a:r>
                <a:rPr lang="en-US" sz="188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(Without LSTM)</a:t>
              </a:r>
            </a:p>
          </p:txBody>
        </p:sp>
        <p:sp>
          <p:nvSpPr>
            <p:cNvPr id="101" name="TextBox 101"/>
            <p:cNvSpPr txBox="1"/>
            <p:nvPr/>
          </p:nvSpPr>
          <p:spPr>
            <a:xfrm>
              <a:off x="4574349" y="1339821"/>
              <a:ext cx="1680796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₹ 10000</a:t>
              </a:r>
            </a:p>
          </p:txBody>
        </p:sp>
        <p:sp>
          <p:nvSpPr>
            <p:cNvPr id="102" name="TextBox 102"/>
            <p:cNvSpPr txBox="1"/>
            <p:nvPr/>
          </p:nvSpPr>
          <p:spPr>
            <a:xfrm>
              <a:off x="4930474" y="2374871"/>
              <a:ext cx="968546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9</a:t>
              </a:r>
            </a:p>
          </p:txBody>
        </p:sp>
        <p:sp>
          <p:nvSpPr>
            <p:cNvPr id="103" name="TextBox 103"/>
            <p:cNvSpPr txBox="1"/>
            <p:nvPr/>
          </p:nvSpPr>
          <p:spPr>
            <a:xfrm>
              <a:off x="4930474" y="4308969"/>
              <a:ext cx="968546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4.64</a:t>
              </a:r>
            </a:p>
          </p:txBody>
        </p:sp>
        <p:sp>
          <p:nvSpPr>
            <p:cNvPr id="104" name="TextBox 104"/>
            <p:cNvSpPr txBox="1"/>
            <p:nvPr/>
          </p:nvSpPr>
          <p:spPr>
            <a:xfrm>
              <a:off x="4752412" y="5462194"/>
              <a:ext cx="1324671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0.54%</a:t>
              </a:r>
            </a:p>
          </p:txBody>
        </p:sp>
        <p:sp>
          <p:nvSpPr>
            <p:cNvPr id="105" name="TextBox 105"/>
            <p:cNvSpPr txBox="1"/>
            <p:nvPr/>
          </p:nvSpPr>
          <p:spPr>
            <a:xfrm>
              <a:off x="4752412" y="6515068"/>
              <a:ext cx="1324671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₹ 1176.47</a:t>
              </a:r>
            </a:p>
          </p:txBody>
        </p:sp>
        <p:sp>
          <p:nvSpPr>
            <p:cNvPr id="106" name="TextBox 106"/>
            <p:cNvSpPr txBox="1"/>
            <p:nvPr/>
          </p:nvSpPr>
          <p:spPr>
            <a:xfrm>
              <a:off x="4930474" y="7417993"/>
              <a:ext cx="968546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11.7 %</a:t>
              </a:r>
            </a:p>
          </p:txBody>
        </p:sp>
        <p:sp>
          <p:nvSpPr>
            <p:cNvPr id="107" name="TextBox 107"/>
            <p:cNvSpPr txBox="1"/>
            <p:nvPr/>
          </p:nvSpPr>
          <p:spPr>
            <a:xfrm>
              <a:off x="4752412" y="3427744"/>
              <a:ext cx="1324671" cy="39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1717" b="1">
                  <a:solidFill>
                    <a:srgbClr val="494A4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88.89%</a:t>
              </a:r>
            </a:p>
          </p:txBody>
        </p:sp>
      </p:grpSp>
      <p:sp>
        <p:nvSpPr>
          <p:cNvPr id="108" name="TextBox 108"/>
          <p:cNvSpPr txBox="1"/>
          <p:nvPr/>
        </p:nvSpPr>
        <p:spPr>
          <a:xfrm>
            <a:off x="8515866" y="3698815"/>
            <a:ext cx="9604132" cy="4472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252" lvl="1" indent="-320626" algn="l">
              <a:lnSpc>
                <a:spcPts val="3593"/>
              </a:lnSpc>
              <a:buFont typeface="Arial"/>
              <a:buChar char="•"/>
            </a:pPr>
            <a:r>
              <a:rPr lang="en-US" sz="297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LSTM reduced number of trades while still maintaining a high win rate.</a:t>
            </a:r>
          </a:p>
          <a:p>
            <a:pPr marL="641252" lvl="1" indent="-320626" algn="l">
              <a:lnSpc>
                <a:spcPts val="3593"/>
              </a:lnSpc>
              <a:buFont typeface="Arial"/>
              <a:buChar char="•"/>
            </a:pPr>
            <a:r>
              <a:rPr lang="en-US" sz="297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Max drawdown was lower with LSTM — indicating better risk control.</a:t>
            </a:r>
          </a:p>
          <a:p>
            <a:pPr marL="641252" lvl="1" indent="-320626" algn="l">
              <a:lnSpc>
                <a:spcPts val="3593"/>
              </a:lnSpc>
              <a:buFont typeface="Arial"/>
              <a:buChar char="•"/>
            </a:pPr>
            <a:r>
              <a:rPr lang="en-US" sz="297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Slight drop in total profit and return — due to fewer trades.</a:t>
            </a:r>
          </a:p>
          <a:p>
            <a:pPr marL="641252" lvl="1" indent="-320626" algn="l">
              <a:lnSpc>
                <a:spcPts val="3593"/>
              </a:lnSpc>
              <a:buFont typeface="Arial"/>
              <a:buChar char="•"/>
            </a:pPr>
            <a:r>
              <a:rPr lang="en-US" sz="297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LSTM improved risk-adjusted performance, even if raw profit dropped.</a:t>
            </a:r>
          </a:p>
          <a:p>
            <a:pPr marL="641252" lvl="1" indent="-320626" algn="l">
              <a:lnSpc>
                <a:spcPts val="3593"/>
              </a:lnSpc>
              <a:buFont typeface="Arial"/>
              <a:buChar char="•"/>
            </a:pPr>
            <a:r>
              <a:rPr lang="en-US" sz="297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While Bank NIFTY Index gives 6% returns in same time period.</a:t>
            </a:r>
          </a:p>
        </p:txBody>
      </p:sp>
      <p:sp>
        <p:nvSpPr>
          <p:cNvPr id="109" name="Freeform 109"/>
          <p:cNvSpPr/>
          <p:nvPr/>
        </p:nvSpPr>
        <p:spPr>
          <a:xfrm>
            <a:off x="-230556" y="0"/>
            <a:ext cx="4909918" cy="2721409"/>
          </a:xfrm>
          <a:custGeom>
            <a:avLst/>
            <a:gdLst/>
            <a:ahLst/>
            <a:cxnLst/>
            <a:rect l="l" t="t" r="r" b="b"/>
            <a:pathLst>
              <a:path w="4909918" h="2721409">
                <a:moveTo>
                  <a:pt x="0" y="0"/>
                </a:moveTo>
                <a:lnTo>
                  <a:pt x="4909918" y="0"/>
                </a:lnTo>
                <a:lnTo>
                  <a:pt x="4909918" y="2721409"/>
                </a:lnTo>
                <a:lnTo>
                  <a:pt x="0" y="2721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0" name="Freeform 110"/>
          <p:cNvSpPr/>
          <p:nvPr/>
        </p:nvSpPr>
        <p:spPr>
          <a:xfrm rot="-10800000">
            <a:off x="13378082" y="7565591"/>
            <a:ext cx="4909918" cy="2721409"/>
          </a:xfrm>
          <a:custGeom>
            <a:avLst/>
            <a:gdLst/>
            <a:ahLst/>
            <a:cxnLst/>
            <a:rect l="l" t="t" r="r" b="b"/>
            <a:pathLst>
              <a:path w="4909918" h="2721409">
                <a:moveTo>
                  <a:pt x="0" y="0"/>
                </a:moveTo>
                <a:lnTo>
                  <a:pt x="4909918" y="0"/>
                </a:lnTo>
                <a:lnTo>
                  <a:pt x="4909918" y="2721409"/>
                </a:lnTo>
                <a:lnTo>
                  <a:pt x="0" y="2721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4317" y="492514"/>
            <a:ext cx="11455064" cy="68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13"/>
              </a:lnSpc>
            </a:pPr>
            <a:r>
              <a:rPr lang="en-US" sz="4970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Conclusion &amp; Key Takeaways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934104"/>
            <a:ext cx="18288000" cy="8352896"/>
            <a:chOff x="0" y="0"/>
            <a:chExt cx="4816593" cy="21999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199940"/>
            </a:xfrm>
            <a:custGeom>
              <a:avLst/>
              <a:gdLst/>
              <a:ahLst/>
              <a:cxnLst/>
              <a:rect l="l" t="t" r="r" b="b"/>
              <a:pathLst>
                <a:path w="4816592" h="2199940">
                  <a:moveTo>
                    <a:pt x="0" y="0"/>
                  </a:moveTo>
                  <a:lnTo>
                    <a:pt x="4816592" y="0"/>
                  </a:lnTo>
                  <a:lnTo>
                    <a:pt x="4816592" y="2199940"/>
                  </a:lnTo>
                  <a:lnTo>
                    <a:pt x="0" y="2199940"/>
                  </a:lnTo>
                  <a:close/>
                </a:path>
              </a:pathLst>
            </a:custGeom>
            <a:solidFill>
              <a:srgbClr val="4F613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247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28908" y="2299215"/>
            <a:ext cx="13125883" cy="703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3"/>
              </a:lnSpc>
            </a:pPr>
            <a:endParaRPr dirty="0"/>
          </a:p>
          <a:p>
            <a:pPr marL="659648" lvl="1" indent="-329824" algn="l">
              <a:lnSpc>
                <a:spcPts val="3696"/>
              </a:lnSpc>
              <a:buFont typeface="Arial"/>
              <a:buChar char="•"/>
            </a:pPr>
            <a:r>
              <a:rPr lang="en-US" sz="3055" b="1" dirty="0">
                <a:solidFill>
                  <a:srgbClr val="F6EDDD"/>
                </a:solidFill>
                <a:latin typeface="Inter Bold"/>
                <a:ea typeface="Inter Bold"/>
                <a:cs typeface="Inter Bold"/>
                <a:sym typeface="Inter Bold"/>
              </a:rPr>
              <a:t>LSTM-based strategy is better in volatile markets, offering:</a:t>
            </a:r>
          </a:p>
          <a:p>
            <a:pPr algn="l">
              <a:lnSpc>
                <a:spcPts val="3696"/>
              </a:lnSpc>
            </a:pPr>
            <a:r>
              <a:rPr lang="en-US" sz="3055" b="1" dirty="0">
                <a:solidFill>
                  <a:srgbClr val="F6EDDD"/>
                </a:solidFill>
                <a:latin typeface="Inter Bold"/>
                <a:ea typeface="Inter Bold"/>
                <a:cs typeface="Inter Bold"/>
                <a:sym typeface="Inter Bold"/>
              </a:rPr>
              <a:t>        1. More consistent returns</a:t>
            </a:r>
          </a:p>
          <a:p>
            <a:pPr algn="l">
              <a:lnSpc>
                <a:spcPts val="3696"/>
              </a:lnSpc>
            </a:pPr>
            <a:r>
              <a:rPr lang="en-US" sz="3055" b="1" dirty="0">
                <a:solidFill>
                  <a:srgbClr val="F6EDDD"/>
                </a:solidFill>
                <a:latin typeface="Inter Bold"/>
                <a:ea typeface="Inter Bold"/>
                <a:cs typeface="Inter Bold"/>
                <a:sym typeface="Inter Bold"/>
              </a:rPr>
              <a:t>        2. Lower drawdowns</a:t>
            </a:r>
          </a:p>
          <a:p>
            <a:pPr algn="l">
              <a:lnSpc>
                <a:spcPts val="3696"/>
              </a:lnSpc>
            </a:pPr>
            <a:r>
              <a:rPr lang="en-US" sz="3055" b="1" dirty="0">
                <a:solidFill>
                  <a:srgbClr val="F6EDDD"/>
                </a:solidFill>
                <a:latin typeface="Inter Bold"/>
                <a:ea typeface="Inter Bold"/>
                <a:cs typeface="Inter Bold"/>
                <a:sym typeface="Inter Bold"/>
              </a:rPr>
              <a:t>        3. Better risk control by filtering risky</a:t>
            </a:r>
          </a:p>
          <a:p>
            <a:pPr algn="l">
              <a:lnSpc>
                <a:spcPts val="3696"/>
              </a:lnSpc>
            </a:pPr>
            <a:r>
              <a:rPr lang="en-US" sz="3055" b="1" dirty="0">
                <a:solidFill>
                  <a:srgbClr val="F6EDDD"/>
                </a:solidFill>
                <a:latin typeface="Inter Bold"/>
                <a:ea typeface="Inter Bold"/>
                <a:cs typeface="Inter Bold"/>
                <a:sym typeface="Inter Bold"/>
              </a:rPr>
              <a:t>            trades</a:t>
            </a:r>
          </a:p>
          <a:p>
            <a:pPr marL="659648" lvl="1" indent="-329824" algn="l">
              <a:lnSpc>
                <a:spcPts val="3696"/>
              </a:lnSpc>
              <a:buFont typeface="Arial"/>
              <a:buChar char="•"/>
            </a:pPr>
            <a:r>
              <a:rPr lang="en-US" sz="3055" b="1" dirty="0">
                <a:solidFill>
                  <a:srgbClr val="F6EDDD"/>
                </a:solidFill>
                <a:latin typeface="Inter Bold"/>
                <a:ea typeface="Inter Bold"/>
                <a:cs typeface="Inter Bold"/>
                <a:sym typeface="Inter Bold"/>
              </a:rPr>
              <a:t>Risk-Return Tradeoff:</a:t>
            </a:r>
          </a:p>
          <a:p>
            <a:pPr algn="l">
              <a:lnSpc>
                <a:spcPts val="3696"/>
              </a:lnSpc>
            </a:pPr>
            <a:r>
              <a:rPr lang="en-US" sz="3055" b="1" dirty="0">
                <a:solidFill>
                  <a:srgbClr val="F6EDDD"/>
                </a:solidFill>
                <a:latin typeface="Inter Bold"/>
                <a:ea typeface="Inter Bold"/>
                <a:cs typeface="Inter Bold"/>
                <a:sym typeface="Inter Bold"/>
              </a:rPr>
              <a:t>        1.With LSTM: Fewer trades, lower profits, but more stability </a:t>
            </a:r>
          </a:p>
          <a:p>
            <a:pPr algn="l">
              <a:lnSpc>
                <a:spcPts val="3696"/>
              </a:lnSpc>
            </a:pPr>
            <a:r>
              <a:rPr lang="en-US" sz="3055" b="1" dirty="0">
                <a:solidFill>
                  <a:srgbClr val="F6EDDD"/>
                </a:solidFill>
                <a:latin typeface="Inter Bold"/>
                <a:ea typeface="Inter Bold"/>
                <a:cs typeface="Inter Bold"/>
                <a:sym typeface="Inter Bold"/>
              </a:rPr>
              <a:t>        2.Without LSTM: More trades, higher profits, slightly higher risk</a:t>
            </a:r>
          </a:p>
          <a:p>
            <a:pPr marL="659648" lvl="1" indent="-329824" algn="l">
              <a:lnSpc>
                <a:spcPts val="3696"/>
              </a:lnSpc>
              <a:buFont typeface="Arial"/>
              <a:buChar char="•"/>
            </a:pPr>
            <a:r>
              <a:rPr lang="en-US" sz="3055" b="1" dirty="0">
                <a:solidFill>
                  <a:srgbClr val="F6EDDD"/>
                </a:solidFill>
                <a:latin typeface="Inter Bold"/>
                <a:ea typeface="Inter Bold"/>
                <a:cs typeface="Inter Bold"/>
                <a:sym typeface="Inter Bold"/>
              </a:rPr>
              <a:t>Ideal for low-frequency, high-confidence arbitrage systems</a:t>
            </a:r>
          </a:p>
          <a:p>
            <a:pPr marL="659648" lvl="1" indent="-329824" algn="l">
              <a:lnSpc>
                <a:spcPts val="3696"/>
              </a:lnSpc>
              <a:buFont typeface="Arial"/>
              <a:buChar char="•"/>
            </a:pPr>
            <a:r>
              <a:rPr lang="en-US" sz="3055" b="1" dirty="0">
                <a:solidFill>
                  <a:srgbClr val="F6EDDD"/>
                </a:solidFill>
                <a:latin typeface="Inter Bold"/>
                <a:ea typeface="Inter Bold"/>
                <a:cs typeface="Inter Bold"/>
                <a:sym typeface="Inter Bold"/>
              </a:rPr>
              <a:t>Pairs trading is a complex strategy used by hedge funds</a:t>
            </a:r>
          </a:p>
          <a:p>
            <a:pPr marL="659648" lvl="1" indent="-329824" algn="l">
              <a:lnSpc>
                <a:spcPts val="3696"/>
              </a:lnSpc>
              <a:buFont typeface="Arial"/>
              <a:buChar char="•"/>
            </a:pPr>
            <a:r>
              <a:rPr lang="en-US" sz="3055" b="1" dirty="0">
                <a:solidFill>
                  <a:srgbClr val="F6EDDD"/>
                </a:solidFill>
                <a:latin typeface="Inter Bold"/>
                <a:ea typeface="Inter Bold"/>
                <a:cs typeface="Inter Bold"/>
                <a:sym typeface="Inter Bold"/>
              </a:rPr>
              <a:t>Involves risks like cointegration breakdown and market shocks</a:t>
            </a:r>
          </a:p>
          <a:p>
            <a:pPr marL="659648" lvl="1" indent="-329824" algn="l">
              <a:lnSpc>
                <a:spcPts val="3696"/>
              </a:lnSpc>
              <a:buFont typeface="Arial"/>
              <a:buChar char="•"/>
            </a:pPr>
            <a:r>
              <a:rPr lang="en-US" sz="3055" b="1" dirty="0">
                <a:solidFill>
                  <a:srgbClr val="F6EDDD"/>
                </a:solidFill>
                <a:latin typeface="Inter Bold"/>
                <a:ea typeface="Inter Bold"/>
                <a:cs typeface="Inter Bold"/>
                <a:sym typeface="Inter Bold"/>
              </a:rPr>
              <a:t>Requires active monitoring, infrastructure, and discipline</a:t>
            </a:r>
          </a:p>
          <a:p>
            <a:pPr marL="659648" lvl="1" indent="-329824" algn="l">
              <a:lnSpc>
                <a:spcPts val="3696"/>
              </a:lnSpc>
              <a:buFont typeface="Arial"/>
              <a:buChar char="•"/>
            </a:pPr>
            <a:r>
              <a:rPr lang="en-US" sz="3055" b="1" dirty="0">
                <a:solidFill>
                  <a:srgbClr val="F6EDDD"/>
                </a:solidFill>
                <a:latin typeface="Inter Bold"/>
                <a:ea typeface="Inter Bold"/>
                <a:cs typeface="Inter Bold"/>
                <a:sym typeface="Inter Bold"/>
              </a:rPr>
              <a:t>Not recommended for retail traders without proper tools, risk controls and knowledge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4797167"/>
            <a:ext cx="18288000" cy="5489833"/>
            <a:chOff x="0" y="0"/>
            <a:chExt cx="4816593" cy="14458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445882"/>
            </a:xfrm>
            <a:custGeom>
              <a:avLst/>
              <a:gdLst/>
              <a:ahLst/>
              <a:cxnLst/>
              <a:rect l="l" t="t" r="r" b="b"/>
              <a:pathLst>
                <a:path w="4816592" h="1445882">
                  <a:moveTo>
                    <a:pt x="0" y="0"/>
                  </a:moveTo>
                  <a:lnTo>
                    <a:pt x="4816592" y="0"/>
                  </a:lnTo>
                  <a:lnTo>
                    <a:pt x="4816592" y="1445882"/>
                  </a:lnTo>
                  <a:lnTo>
                    <a:pt x="0" y="1445882"/>
                  </a:ln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493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6992" y="1472324"/>
            <a:ext cx="17088612" cy="281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9211" lvl="1" indent="-349605" algn="l">
              <a:lnSpc>
                <a:spcPts val="4534"/>
              </a:lnSpc>
              <a:buFont typeface="Arial"/>
              <a:buChar char="•"/>
            </a:pPr>
            <a:r>
              <a:rPr lang="en-US" sz="3238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Specific market conditions and dataset</a:t>
            </a:r>
          </a:p>
          <a:p>
            <a:pPr marL="699211" lvl="1" indent="-349605" algn="l">
              <a:lnSpc>
                <a:spcPts val="4534"/>
              </a:lnSpc>
              <a:buFont typeface="Arial"/>
              <a:buChar char="•"/>
            </a:pPr>
            <a:r>
              <a:rPr lang="en-US" sz="3238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Neglect of real-world trading factors</a:t>
            </a:r>
          </a:p>
          <a:p>
            <a:pPr marL="699211" lvl="1" indent="-349605" algn="l">
              <a:lnSpc>
                <a:spcPts val="4534"/>
              </a:lnSpc>
              <a:buFont typeface="Arial"/>
              <a:buChar char="•"/>
            </a:pPr>
            <a:r>
              <a:rPr lang="en-US" sz="3238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Lack of automation</a:t>
            </a:r>
          </a:p>
          <a:p>
            <a:pPr marL="699211" lvl="1" indent="-349605" algn="l">
              <a:lnSpc>
                <a:spcPts val="4534"/>
              </a:lnSpc>
              <a:buFont typeface="Arial"/>
              <a:buChar char="•"/>
            </a:pPr>
            <a:r>
              <a:rPr lang="en-US" sz="3238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Limited scope of pair selection</a:t>
            </a:r>
          </a:p>
          <a:p>
            <a:pPr marL="699211" lvl="1" indent="-349605" algn="l">
              <a:lnSpc>
                <a:spcPts val="4534"/>
              </a:lnSpc>
              <a:buFont typeface="Arial"/>
              <a:buChar char="•"/>
            </a:pPr>
            <a:r>
              <a:rPr lang="en-US" sz="3238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Dataset limitations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7200" y="5183522"/>
            <a:ext cx="5295900" cy="629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6EDDD"/>
                </a:solidFill>
                <a:latin typeface="Sunborn" panose="020B0604020202020204" charset="0"/>
                <a:ea typeface="Inter Bold"/>
                <a:cs typeface="Inter Bold"/>
                <a:sym typeface="Inter Bold"/>
              </a:rPr>
              <a:t>FUTURE SCOPE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6992" y="6348936"/>
            <a:ext cx="17088612" cy="341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9211" lvl="1" indent="-349605" algn="l">
              <a:lnSpc>
                <a:spcPts val="4534"/>
              </a:lnSpc>
              <a:buFont typeface="Arial"/>
              <a:buChar char="•"/>
            </a:pPr>
            <a:r>
              <a:rPr lang="en-US" sz="3238" b="1" dirty="0">
                <a:solidFill>
                  <a:srgbClr val="F6EDDD"/>
                </a:solidFill>
                <a:latin typeface="Inter Bold"/>
                <a:ea typeface="Inter Bold"/>
                <a:cs typeface="Inter Bold"/>
                <a:sym typeface="Inter Bold"/>
              </a:rPr>
              <a:t>Use different ML/trade filtering techniques and compare results</a:t>
            </a:r>
          </a:p>
          <a:p>
            <a:pPr marL="699211" lvl="1" indent="-349605" algn="l">
              <a:lnSpc>
                <a:spcPts val="4534"/>
              </a:lnSpc>
              <a:buFont typeface="Arial"/>
              <a:buChar char="•"/>
            </a:pPr>
            <a:r>
              <a:rPr lang="en-US" sz="3238" b="1" dirty="0">
                <a:solidFill>
                  <a:srgbClr val="F6EDDD"/>
                </a:solidFill>
                <a:latin typeface="Inter Bold"/>
                <a:ea typeface="Inter Bold"/>
                <a:cs typeface="Inter Bold"/>
                <a:sym typeface="Inter Bold"/>
              </a:rPr>
              <a:t>Testing both strategies on live data and comparing results</a:t>
            </a:r>
          </a:p>
          <a:p>
            <a:pPr marL="699211" lvl="1" indent="-349605" algn="l">
              <a:lnSpc>
                <a:spcPts val="4534"/>
              </a:lnSpc>
              <a:buFont typeface="Arial"/>
              <a:buChar char="•"/>
            </a:pPr>
            <a:r>
              <a:rPr lang="en-US" sz="3238" b="1" dirty="0">
                <a:solidFill>
                  <a:srgbClr val="F6EDDD"/>
                </a:solidFill>
                <a:latin typeface="Inter Bold"/>
                <a:ea typeface="Inter Bold"/>
                <a:cs typeface="Inter Bold"/>
                <a:sym typeface="Inter Bold"/>
              </a:rPr>
              <a:t>Mimicking a real trading environment (slippage, brokerage, stop-loss)</a:t>
            </a:r>
          </a:p>
          <a:p>
            <a:pPr marL="699211" lvl="1" indent="-349605" algn="l">
              <a:lnSpc>
                <a:spcPts val="4534"/>
              </a:lnSpc>
              <a:buFont typeface="Arial"/>
              <a:buChar char="•"/>
            </a:pPr>
            <a:r>
              <a:rPr lang="en-US" sz="3238" b="1" dirty="0">
                <a:solidFill>
                  <a:srgbClr val="F6EDDD"/>
                </a:solidFill>
                <a:latin typeface="Inter Bold"/>
                <a:ea typeface="Inter Bold"/>
                <a:cs typeface="Inter Bold"/>
                <a:sym typeface="Inter Bold"/>
              </a:rPr>
              <a:t>Finding pairs for different sectors</a:t>
            </a:r>
          </a:p>
          <a:p>
            <a:pPr marL="699211" lvl="1" indent="-349605" algn="l">
              <a:lnSpc>
                <a:spcPts val="4534"/>
              </a:lnSpc>
              <a:buFont typeface="Arial"/>
              <a:buChar char="•"/>
            </a:pPr>
            <a:r>
              <a:rPr lang="en-US" sz="3238" b="1" dirty="0">
                <a:solidFill>
                  <a:srgbClr val="F6EDDD"/>
                </a:solidFill>
                <a:latin typeface="Inter Bold"/>
                <a:ea typeface="Inter Bold"/>
                <a:cs typeface="Inter Bold"/>
                <a:sym typeface="Inter Bold"/>
              </a:rPr>
              <a:t>Automating the entire process</a:t>
            </a:r>
          </a:p>
          <a:p>
            <a:pPr marL="699211" lvl="1" indent="-349605" algn="l">
              <a:lnSpc>
                <a:spcPts val="4534"/>
              </a:lnSpc>
              <a:buFont typeface="Arial"/>
              <a:buChar char="•"/>
            </a:pPr>
            <a:r>
              <a:rPr lang="en-US" sz="3238" b="1" dirty="0">
                <a:solidFill>
                  <a:srgbClr val="F6EDDD"/>
                </a:solidFill>
                <a:latin typeface="Inter Bold"/>
                <a:ea typeface="Inter Bold"/>
                <a:cs typeface="Inter Bold"/>
                <a:sym typeface="Inter Bold"/>
              </a:rPr>
              <a:t>Integrated future research plan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D3E933F7-D8C0-E69C-72C2-9C27A16ACCE2}"/>
              </a:ext>
            </a:extLst>
          </p:cNvPr>
          <p:cNvSpPr txBox="1"/>
          <p:nvPr/>
        </p:nvSpPr>
        <p:spPr>
          <a:xfrm>
            <a:off x="1181100" y="610210"/>
            <a:ext cx="11455064" cy="566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0"/>
              </a:lnSpc>
            </a:pPr>
            <a:r>
              <a:rPr lang="en-US" sz="3670" dirty="0" err="1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limitationS</a:t>
            </a:r>
            <a:r>
              <a:rPr lang="en-US" sz="3670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 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332739"/>
            <a:ext cx="18288000" cy="7849486"/>
            <a:chOff x="0" y="0"/>
            <a:chExt cx="4816593" cy="20673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7354"/>
            </a:xfrm>
            <a:custGeom>
              <a:avLst/>
              <a:gdLst/>
              <a:ahLst/>
              <a:cxnLst/>
              <a:rect l="l" t="t" r="r" b="b"/>
              <a:pathLst>
                <a:path w="4816592" h="2067354">
                  <a:moveTo>
                    <a:pt x="0" y="0"/>
                  </a:moveTo>
                  <a:lnTo>
                    <a:pt x="4816592" y="0"/>
                  </a:lnTo>
                  <a:lnTo>
                    <a:pt x="4816592" y="2067354"/>
                  </a:lnTo>
                  <a:lnTo>
                    <a:pt x="0" y="2067354"/>
                  </a:lnTo>
                  <a:close/>
                </a:path>
              </a:pathLst>
            </a:custGeom>
            <a:solidFill>
              <a:srgbClr val="D6DAC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114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6142" y="787826"/>
            <a:ext cx="11455064" cy="802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76"/>
              </a:lnSpc>
            </a:pPr>
            <a:r>
              <a:rPr lang="en-US" sz="527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35123" y="3101985"/>
            <a:ext cx="9604132" cy="4920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252" lvl="1" indent="-320626" algn="l">
              <a:lnSpc>
                <a:spcPts val="3593"/>
              </a:lnSpc>
              <a:buFont typeface="Arial"/>
              <a:buChar char="•"/>
            </a:pPr>
            <a:r>
              <a:rPr lang="en-US" sz="297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An LSTM-based optimization algorithm for enhancing quantitative arbitrage trading, PeerJ Computer Science, 2024</a:t>
            </a:r>
          </a:p>
          <a:p>
            <a:pPr marL="641252" lvl="1" indent="-320626" algn="l">
              <a:lnSpc>
                <a:spcPts val="3593"/>
              </a:lnSpc>
              <a:buFont typeface="Arial"/>
              <a:buChar char="•"/>
            </a:pPr>
            <a:r>
              <a:rPr lang="en-US" sz="297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 Designing Efficient Pair-Trading Strategies Using Cointegration for the Indian Stock Market,2022 2nd Asian Conference on Innovation in Technology (ASIANCON) Pune, India. Aug 26-28, 2022.</a:t>
            </a:r>
          </a:p>
          <a:p>
            <a:pPr marL="641252" lvl="1" indent="-320626" algn="l">
              <a:lnSpc>
                <a:spcPts val="3593"/>
              </a:lnSpc>
              <a:buFont typeface="Arial"/>
              <a:buChar char="•"/>
            </a:pPr>
            <a:r>
              <a:rPr lang="en-US" sz="297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A cointegration and clustering based approach to pair trading of stocks from selected sector of the Indian Stock Market.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3850250" y="7366269"/>
            <a:ext cx="6036886" cy="5128675"/>
            <a:chOff x="0" y="0"/>
            <a:chExt cx="8049182" cy="6838233"/>
          </a:xfrm>
        </p:grpSpPr>
        <p:grpSp>
          <p:nvGrpSpPr>
            <p:cNvPr id="8" name="Group 8"/>
            <p:cNvGrpSpPr/>
            <p:nvPr/>
          </p:nvGrpSpPr>
          <p:grpSpPr>
            <a:xfrm>
              <a:off x="1501488" y="0"/>
              <a:ext cx="6547694" cy="6838233"/>
              <a:chOff x="0" y="0"/>
              <a:chExt cx="778266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7826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78266" h="812800">
                    <a:moveTo>
                      <a:pt x="389133" y="0"/>
                    </a:moveTo>
                    <a:lnTo>
                      <a:pt x="778266" y="406400"/>
                    </a:lnTo>
                    <a:lnTo>
                      <a:pt x="389133" y="812800"/>
                    </a:lnTo>
                    <a:lnTo>
                      <a:pt x="0" y="406400"/>
                    </a:lnTo>
                    <a:lnTo>
                      <a:pt x="389133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76225" cap="sq">
                <a:solidFill>
                  <a:srgbClr val="FCC00B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133765" y="101600"/>
                <a:ext cx="510737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6547694" cy="6838233"/>
              <a:chOff x="0" y="0"/>
              <a:chExt cx="778266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7826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78266" h="812800">
                    <a:moveTo>
                      <a:pt x="389133" y="0"/>
                    </a:moveTo>
                    <a:lnTo>
                      <a:pt x="778266" y="406400"/>
                    </a:lnTo>
                    <a:lnTo>
                      <a:pt x="389133" y="812800"/>
                    </a:lnTo>
                    <a:lnTo>
                      <a:pt x="0" y="406400"/>
                    </a:lnTo>
                    <a:lnTo>
                      <a:pt x="389133" y="0"/>
                    </a:lnTo>
                    <a:close/>
                  </a:path>
                </a:pathLst>
              </a:custGeom>
              <a:solidFill>
                <a:srgbClr val="4F61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33765" y="101600"/>
                <a:ext cx="510737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 rot="-10497373">
            <a:off x="16445168" y="-1881287"/>
            <a:ext cx="6036886" cy="5128675"/>
            <a:chOff x="0" y="0"/>
            <a:chExt cx="8049182" cy="6838233"/>
          </a:xfrm>
        </p:grpSpPr>
        <p:grpSp>
          <p:nvGrpSpPr>
            <p:cNvPr id="15" name="Group 15"/>
            <p:cNvGrpSpPr/>
            <p:nvPr/>
          </p:nvGrpSpPr>
          <p:grpSpPr>
            <a:xfrm>
              <a:off x="1501488" y="0"/>
              <a:ext cx="6547694" cy="6838233"/>
              <a:chOff x="0" y="0"/>
              <a:chExt cx="778266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7826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78266" h="812800">
                    <a:moveTo>
                      <a:pt x="389133" y="0"/>
                    </a:moveTo>
                    <a:lnTo>
                      <a:pt x="778266" y="406400"/>
                    </a:lnTo>
                    <a:lnTo>
                      <a:pt x="389133" y="812800"/>
                    </a:lnTo>
                    <a:lnTo>
                      <a:pt x="0" y="406400"/>
                    </a:lnTo>
                    <a:lnTo>
                      <a:pt x="389133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76225" cap="sq">
                <a:solidFill>
                  <a:srgbClr val="FCC00B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33765" y="101600"/>
                <a:ext cx="510737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6547694" cy="6838233"/>
              <a:chOff x="0" y="0"/>
              <a:chExt cx="778266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7826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78266" h="812800">
                    <a:moveTo>
                      <a:pt x="389133" y="0"/>
                    </a:moveTo>
                    <a:lnTo>
                      <a:pt x="778266" y="406400"/>
                    </a:lnTo>
                    <a:lnTo>
                      <a:pt x="389133" y="812800"/>
                    </a:lnTo>
                    <a:lnTo>
                      <a:pt x="0" y="406400"/>
                    </a:lnTo>
                    <a:lnTo>
                      <a:pt x="389133" y="0"/>
                    </a:lnTo>
                    <a:close/>
                  </a:path>
                </a:pathLst>
              </a:custGeom>
              <a:solidFill>
                <a:srgbClr val="4F613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33765" y="101600"/>
                <a:ext cx="510737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9100" y="6710745"/>
            <a:ext cx="1911949" cy="4345338"/>
          </a:xfrm>
          <a:custGeom>
            <a:avLst/>
            <a:gdLst/>
            <a:ahLst/>
            <a:cxnLst/>
            <a:rect l="l" t="t" r="r" b="b"/>
            <a:pathLst>
              <a:path w="1911949" h="4345338">
                <a:moveTo>
                  <a:pt x="0" y="0"/>
                </a:moveTo>
                <a:lnTo>
                  <a:pt x="1911949" y="0"/>
                </a:lnTo>
                <a:lnTo>
                  <a:pt x="1911949" y="4345339"/>
                </a:lnTo>
                <a:lnTo>
                  <a:pt x="0" y="434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23156" y="6710745"/>
            <a:ext cx="1911949" cy="4345338"/>
          </a:xfrm>
          <a:custGeom>
            <a:avLst/>
            <a:gdLst/>
            <a:ahLst/>
            <a:cxnLst/>
            <a:rect l="l" t="t" r="r" b="b"/>
            <a:pathLst>
              <a:path w="1911949" h="4345338">
                <a:moveTo>
                  <a:pt x="0" y="0"/>
                </a:moveTo>
                <a:lnTo>
                  <a:pt x="1911948" y="0"/>
                </a:lnTo>
                <a:lnTo>
                  <a:pt x="1911948" y="4345339"/>
                </a:lnTo>
                <a:lnTo>
                  <a:pt x="0" y="434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19100" y="-476453"/>
            <a:ext cx="1911949" cy="4345338"/>
          </a:xfrm>
          <a:custGeom>
            <a:avLst/>
            <a:gdLst/>
            <a:ahLst/>
            <a:cxnLst/>
            <a:rect l="l" t="t" r="r" b="b"/>
            <a:pathLst>
              <a:path w="1911949" h="4345338">
                <a:moveTo>
                  <a:pt x="0" y="0"/>
                </a:moveTo>
                <a:lnTo>
                  <a:pt x="1911949" y="0"/>
                </a:lnTo>
                <a:lnTo>
                  <a:pt x="1911949" y="4345338"/>
                </a:lnTo>
                <a:lnTo>
                  <a:pt x="0" y="4345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23156" y="-769084"/>
            <a:ext cx="1911949" cy="4345338"/>
          </a:xfrm>
          <a:custGeom>
            <a:avLst/>
            <a:gdLst/>
            <a:ahLst/>
            <a:cxnLst/>
            <a:rect l="l" t="t" r="r" b="b"/>
            <a:pathLst>
              <a:path w="1911949" h="4345338">
                <a:moveTo>
                  <a:pt x="0" y="0"/>
                </a:moveTo>
                <a:lnTo>
                  <a:pt x="1911948" y="0"/>
                </a:lnTo>
                <a:lnTo>
                  <a:pt x="1911948" y="4345339"/>
                </a:lnTo>
                <a:lnTo>
                  <a:pt x="0" y="434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419100" y="2939493"/>
            <a:ext cx="1911949" cy="4345338"/>
          </a:xfrm>
          <a:custGeom>
            <a:avLst/>
            <a:gdLst/>
            <a:ahLst/>
            <a:cxnLst/>
            <a:rect l="l" t="t" r="r" b="b"/>
            <a:pathLst>
              <a:path w="1911949" h="4345338">
                <a:moveTo>
                  <a:pt x="1911949" y="0"/>
                </a:moveTo>
                <a:lnTo>
                  <a:pt x="0" y="0"/>
                </a:lnTo>
                <a:lnTo>
                  <a:pt x="0" y="4345339"/>
                </a:lnTo>
                <a:lnTo>
                  <a:pt x="1911949" y="4345339"/>
                </a:lnTo>
                <a:lnTo>
                  <a:pt x="19119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823156" y="2939493"/>
            <a:ext cx="1911949" cy="4345338"/>
          </a:xfrm>
          <a:custGeom>
            <a:avLst/>
            <a:gdLst/>
            <a:ahLst/>
            <a:cxnLst/>
            <a:rect l="l" t="t" r="r" b="b"/>
            <a:pathLst>
              <a:path w="1911949" h="4345338">
                <a:moveTo>
                  <a:pt x="1911948" y="0"/>
                </a:moveTo>
                <a:lnTo>
                  <a:pt x="0" y="0"/>
                </a:lnTo>
                <a:lnTo>
                  <a:pt x="0" y="4345339"/>
                </a:lnTo>
                <a:lnTo>
                  <a:pt x="1911948" y="4345339"/>
                </a:lnTo>
                <a:lnTo>
                  <a:pt x="19119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351230" y="383072"/>
            <a:ext cx="9585539" cy="6386366"/>
          </a:xfrm>
          <a:custGeom>
            <a:avLst/>
            <a:gdLst/>
            <a:ahLst/>
            <a:cxnLst/>
            <a:rect l="l" t="t" r="r" b="b"/>
            <a:pathLst>
              <a:path w="9585539" h="6386366">
                <a:moveTo>
                  <a:pt x="0" y="0"/>
                </a:moveTo>
                <a:lnTo>
                  <a:pt x="9585540" y="0"/>
                </a:lnTo>
                <a:lnTo>
                  <a:pt x="9585540" y="6386365"/>
                </a:lnTo>
                <a:lnTo>
                  <a:pt x="0" y="6386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76959" y="226469"/>
            <a:ext cx="10934081" cy="7284832"/>
          </a:xfrm>
          <a:custGeom>
            <a:avLst/>
            <a:gdLst/>
            <a:ahLst/>
            <a:cxnLst/>
            <a:rect l="l" t="t" r="r" b="b"/>
            <a:pathLst>
              <a:path w="10934081" h="7284832">
                <a:moveTo>
                  <a:pt x="0" y="0"/>
                </a:moveTo>
                <a:lnTo>
                  <a:pt x="10934082" y="0"/>
                </a:lnTo>
                <a:lnTo>
                  <a:pt x="10934082" y="7284832"/>
                </a:lnTo>
                <a:lnTo>
                  <a:pt x="0" y="72848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199225" y="7492251"/>
            <a:ext cx="13889550" cy="252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918"/>
              </a:lnSpc>
            </a:pPr>
            <a:r>
              <a:rPr lang="en-US" sz="16461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627485" y="9086020"/>
            <a:ext cx="3874644" cy="1025166"/>
          </a:xfrm>
          <a:custGeom>
            <a:avLst/>
            <a:gdLst/>
            <a:ahLst/>
            <a:cxnLst/>
            <a:rect l="l" t="t" r="r" b="b"/>
            <a:pathLst>
              <a:path w="3874644" h="1025166">
                <a:moveTo>
                  <a:pt x="0" y="0"/>
                </a:moveTo>
                <a:lnTo>
                  <a:pt x="3874644" y="0"/>
                </a:lnTo>
                <a:lnTo>
                  <a:pt x="3874644" y="1025166"/>
                </a:lnTo>
                <a:lnTo>
                  <a:pt x="0" y="1025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22286" y="301696"/>
            <a:ext cx="13549097" cy="9683608"/>
            <a:chOff x="0" y="0"/>
            <a:chExt cx="18065463" cy="12911477"/>
          </a:xfrm>
        </p:grpSpPr>
        <p:grpSp>
          <p:nvGrpSpPr>
            <p:cNvPr id="4" name="Group 4"/>
            <p:cNvGrpSpPr/>
            <p:nvPr/>
          </p:nvGrpSpPr>
          <p:grpSpPr>
            <a:xfrm>
              <a:off x="240042" y="2814623"/>
              <a:ext cx="7282232" cy="7282232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85200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81534" tIns="81534" rIns="81534" bIns="81534" rtlCol="0" anchor="ctr"/>
              <a:lstStyle/>
              <a:p>
                <a:pPr algn="ctr">
                  <a:lnSpc>
                    <a:spcPts val="1959"/>
                  </a:lnSpc>
                </a:pPr>
                <a:endParaRPr/>
              </a:p>
            </p:txBody>
          </p:sp>
        </p:grpSp>
        <p:sp>
          <p:nvSpPr>
            <p:cNvPr id="7" name="AutoShape 7"/>
            <p:cNvSpPr/>
            <p:nvPr/>
          </p:nvSpPr>
          <p:spPr>
            <a:xfrm>
              <a:off x="7196443" y="8300809"/>
              <a:ext cx="1635491" cy="833929"/>
            </a:xfrm>
            <a:prstGeom prst="line">
              <a:avLst/>
            </a:prstGeom>
            <a:ln w="38100" cap="flat">
              <a:solidFill>
                <a:srgbClr val="4F613F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5820296" y="9603571"/>
              <a:ext cx="741881" cy="1404543"/>
            </a:xfrm>
            <a:prstGeom prst="line">
              <a:avLst/>
            </a:prstGeom>
            <a:ln w="38100" cap="flat">
              <a:solidFill>
                <a:srgbClr val="4F613F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flipV="1">
              <a:off x="7522273" y="6464237"/>
              <a:ext cx="2137939" cy="19884"/>
            </a:xfrm>
            <a:prstGeom prst="line">
              <a:avLst/>
            </a:prstGeom>
            <a:ln w="38100" cap="flat">
              <a:solidFill>
                <a:srgbClr val="4F613F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flipV="1">
              <a:off x="5838402" y="1925599"/>
              <a:ext cx="748805" cy="1447992"/>
            </a:xfrm>
            <a:prstGeom prst="line">
              <a:avLst/>
            </a:prstGeom>
            <a:ln w="38100" cap="flat">
              <a:solidFill>
                <a:srgbClr val="4F613F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flipV="1">
              <a:off x="7068870" y="4116889"/>
              <a:ext cx="1344580" cy="565848"/>
            </a:xfrm>
            <a:prstGeom prst="line">
              <a:avLst/>
            </a:prstGeom>
            <a:ln w="38100" cap="flat">
              <a:solidFill>
                <a:srgbClr val="4F613F"/>
              </a:solidFill>
              <a:prstDash val="sysDot"/>
              <a:headEnd type="none" w="sm" len="sm"/>
              <a:tailEnd type="none" w="sm" len="sm"/>
            </a:ln>
          </p:spPr>
        </p:sp>
        <p:grpSp>
          <p:nvGrpSpPr>
            <p:cNvPr id="12" name="Group 12"/>
            <p:cNvGrpSpPr/>
            <p:nvPr/>
          </p:nvGrpSpPr>
          <p:grpSpPr>
            <a:xfrm>
              <a:off x="7349723" y="6302820"/>
              <a:ext cx="329287" cy="329287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81534" tIns="81534" rIns="81534" bIns="81534" rtlCol="0" anchor="ctr"/>
              <a:lstStyle/>
              <a:p>
                <a:pPr algn="ctr">
                  <a:lnSpc>
                    <a:spcPts val="19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6885092" y="4514209"/>
              <a:ext cx="329287" cy="329287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81534" tIns="81534" rIns="81534" bIns="81534" rtlCol="0" anchor="ctr"/>
              <a:lstStyle/>
              <a:p>
                <a:pPr algn="ctr">
                  <a:lnSpc>
                    <a:spcPts val="19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5597798" y="3218310"/>
              <a:ext cx="329287" cy="329287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81534" tIns="81534" rIns="81534" bIns="81534" rtlCol="0" anchor="ctr"/>
              <a:lstStyle/>
              <a:p>
                <a:pPr algn="ctr">
                  <a:lnSpc>
                    <a:spcPts val="19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6885092" y="8061360"/>
              <a:ext cx="329287" cy="329287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81534" tIns="81534" rIns="81534" bIns="81534" rtlCol="0" anchor="ctr"/>
              <a:lstStyle/>
              <a:p>
                <a:pPr algn="ctr">
                  <a:lnSpc>
                    <a:spcPts val="19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5597798" y="9386271"/>
              <a:ext cx="329287" cy="329287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81534" tIns="81534" rIns="81534" bIns="81534" rtlCol="0" anchor="ctr"/>
              <a:lstStyle/>
              <a:p>
                <a:pPr algn="ctr">
                  <a:lnSpc>
                    <a:spcPts val="19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5906702" y="0"/>
              <a:ext cx="8556852" cy="2125704"/>
              <a:chOff x="0" y="0"/>
              <a:chExt cx="1480933" cy="36789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480933" cy="367895"/>
              </a:xfrm>
              <a:custGeom>
                <a:avLst/>
                <a:gdLst/>
                <a:ahLst/>
                <a:cxnLst/>
                <a:rect l="l" t="t" r="r" b="b"/>
                <a:pathLst>
                  <a:path w="1480933" h="367895">
                    <a:moveTo>
                      <a:pt x="120635" y="0"/>
                    </a:moveTo>
                    <a:lnTo>
                      <a:pt x="1360298" y="0"/>
                    </a:lnTo>
                    <a:cubicBezTo>
                      <a:pt x="1392293" y="0"/>
                      <a:pt x="1422977" y="12710"/>
                      <a:pt x="1445600" y="35333"/>
                    </a:cubicBezTo>
                    <a:cubicBezTo>
                      <a:pt x="1468224" y="57957"/>
                      <a:pt x="1480933" y="88641"/>
                      <a:pt x="1480933" y="120635"/>
                    </a:cubicBezTo>
                    <a:lnTo>
                      <a:pt x="1480933" y="247260"/>
                    </a:lnTo>
                    <a:cubicBezTo>
                      <a:pt x="1480933" y="279255"/>
                      <a:pt x="1468224" y="309939"/>
                      <a:pt x="1445600" y="332562"/>
                    </a:cubicBezTo>
                    <a:cubicBezTo>
                      <a:pt x="1422977" y="355186"/>
                      <a:pt x="1392293" y="367895"/>
                      <a:pt x="1360298" y="367895"/>
                    </a:cubicBezTo>
                    <a:lnTo>
                      <a:pt x="120635" y="367895"/>
                    </a:lnTo>
                    <a:cubicBezTo>
                      <a:pt x="88641" y="367895"/>
                      <a:pt x="57957" y="355186"/>
                      <a:pt x="35333" y="332562"/>
                    </a:cubicBezTo>
                    <a:cubicBezTo>
                      <a:pt x="12710" y="309939"/>
                      <a:pt x="0" y="279255"/>
                      <a:pt x="0" y="247260"/>
                    </a:cubicBezTo>
                    <a:lnTo>
                      <a:pt x="0" y="120635"/>
                    </a:lnTo>
                    <a:cubicBezTo>
                      <a:pt x="0" y="88641"/>
                      <a:pt x="12710" y="57957"/>
                      <a:pt x="35333" y="35333"/>
                    </a:cubicBezTo>
                    <a:cubicBezTo>
                      <a:pt x="57957" y="12710"/>
                      <a:pt x="88641" y="0"/>
                      <a:pt x="1206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480933" cy="396470"/>
              </a:xfrm>
              <a:prstGeom prst="rect">
                <a:avLst/>
              </a:prstGeom>
            </p:spPr>
            <p:txBody>
              <a:bodyPr lIns="81534" tIns="81534" rIns="81534" bIns="81534" rtlCol="0" anchor="ctr"/>
              <a:lstStyle/>
              <a:p>
                <a:pPr algn="ctr">
                  <a:lnSpc>
                    <a:spcPts val="19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6093790" y="201840"/>
              <a:ext cx="1825589" cy="1825589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81534" tIns="81534" rIns="81534" bIns="81534" rtlCol="0" anchor="ctr"/>
              <a:lstStyle/>
              <a:p>
                <a:pPr algn="ctr">
                  <a:lnSpc>
                    <a:spcPts val="19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177168" y="3773182"/>
              <a:ext cx="5365114" cy="536511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B246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81534" tIns="81534" rIns="81534" bIns="81534" rtlCol="0" anchor="ctr"/>
              <a:lstStyle/>
              <a:p>
                <a:pPr algn="ctr">
                  <a:lnSpc>
                    <a:spcPts val="195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9508610" y="5392887"/>
              <a:ext cx="8556852" cy="2125704"/>
              <a:chOff x="0" y="0"/>
              <a:chExt cx="1480933" cy="36789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480933" cy="367895"/>
              </a:xfrm>
              <a:custGeom>
                <a:avLst/>
                <a:gdLst/>
                <a:ahLst/>
                <a:cxnLst/>
                <a:rect l="l" t="t" r="r" b="b"/>
                <a:pathLst>
                  <a:path w="1480933" h="367895">
                    <a:moveTo>
                      <a:pt x="120635" y="0"/>
                    </a:moveTo>
                    <a:lnTo>
                      <a:pt x="1360298" y="0"/>
                    </a:lnTo>
                    <a:cubicBezTo>
                      <a:pt x="1392293" y="0"/>
                      <a:pt x="1422977" y="12710"/>
                      <a:pt x="1445600" y="35333"/>
                    </a:cubicBezTo>
                    <a:cubicBezTo>
                      <a:pt x="1468224" y="57957"/>
                      <a:pt x="1480933" y="88641"/>
                      <a:pt x="1480933" y="120635"/>
                    </a:cubicBezTo>
                    <a:lnTo>
                      <a:pt x="1480933" y="247260"/>
                    </a:lnTo>
                    <a:cubicBezTo>
                      <a:pt x="1480933" y="279255"/>
                      <a:pt x="1468224" y="309939"/>
                      <a:pt x="1445600" y="332562"/>
                    </a:cubicBezTo>
                    <a:cubicBezTo>
                      <a:pt x="1422977" y="355186"/>
                      <a:pt x="1392293" y="367895"/>
                      <a:pt x="1360298" y="367895"/>
                    </a:cubicBezTo>
                    <a:lnTo>
                      <a:pt x="120635" y="367895"/>
                    </a:lnTo>
                    <a:cubicBezTo>
                      <a:pt x="88641" y="367895"/>
                      <a:pt x="57957" y="355186"/>
                      <a:pt x="35333" y="332562"/>
                    </a:cubicBezTo>
                    <a:cubicBezTo>
                      <a:pt x="12710" y="309939"/>
                      <a:pt x="0" y="279255"/>
                      <a:pt x="0" y="247260"/>
                    </a:cubicBezTo>
                    <a:lnTo>
                      <a:pt x="0" y="120635"/>
                    </a:lnTo>
                    <a:cubicBezTo>
                      <a:pt x="0" y="88641"/>
                      <a:pt x="12710" y="57957"/>
                      <a:pt x="35333" y="35333"/>
                    </a:cubicBezTo>
                    <a:cubicBezTo>
                      <a:pt x="57957" y="12710"/>
                      <a:pt x="88641" y="0"/>
                      <a:pt x="1206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1480933" cy="396470"/>
              </a:xfrm>
              <a:prstGeom prst="rect">
                <a:avLst/>
              </a:prstGeom>
            </p:spPr>
            <p:txBody>
              <a:bodyPr lIns="81534" tIns="81534" rIns="81534" bIns="81534" rtlCol="0" anchor="ctr"/>
              <a:lstStyle/>
              <a:p>
                <a:pPr algn="ctr">
                  <a:lnSpc>
                    <a:spcPts val="195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9660174" y="5541892"/>
              <a:ext cx="1827693" cy="1827693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81534" tIns="81534" rIns="81534" bIns="81534" rtlCol="0" anchor="ctr"/>
              <a:lstStyle/>
              <a:p>
                <a:pPr algn="ctr">
                  <a:lnSpc>
                    <a:spcPts val="1959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5906702" y="10785773"/>
              <a:ext cx="8556852" cy="2125704"/>
              <a:chOff x="0" y="0"/>
              <a:chExt cx="1480933" cy="36789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480933" cy="367895"/>
              </a:xfrm>
              <a:custGeom>
                <a:avLst/>
                <a:gdLst/>
                <a:ahLst/>
                <a:cxnLst/>
                <a:rect l="l" t="t" r="r" b="b"/>
                <a:pathLst>
                  <a:path w="1480933" h="367895">
                    <a:moveTo>
                      <a:pt x="120635" y="0"/>
                    </a:moveTo>
                    <a:lnTo>
                      <a:pt x="1360298" y="0"/>
                    </a:lnTo>
                    <a:cubicBezTo>
                      <a:pt x="1392293" y="0"/>
                      <a:pt x="1422977" y="12710"/>
                      <a:pt x="1445600" y="35333"/>
                    </a:cubicBezTo>
                    <a:cubicBezTo>
                      <a:pt x="1468224" y="57957"/>
                      <a:pt x="1480933" y="88641"/>
                      <a:pt x="1480933" y="120635"/>
                    </a:cubicBezTo>
                    <a:lnTo>
                      <a:pt x="1480933" y="247260"/>
                    </a:lnTo>
                    <a:cubicBezTo>
                      <a:pt x="1480933" y="279255"/>
                      <a:pt x="1468224" y="309939"/>
                      <a:pt x="1445600" y="332562"/>
                    </a:cubicBezTo>
                    <a:cubicBezTo>
                      <a:pt x="1422977" y="355186"/>
                      <a:pt x="1392293" y="367895"/>
                      <a:pt x="1360298" y="367895"/>
                    </a:cubicBezTo>
                    <a:lnTo>
                      <a:pt x="120635" y="367895"/>
                    </a:lnTo>
                    <a:cubicBezTo>
                      <a:pt x="88641" y="367895"/>
                      <a:pt x="57957" y="355186"/>
                      <a:pt x="35333" y="332562"/>
                    </a:cubicBezTo>
                    <a:cubicBezTo>
                      <a:pt x="12710" y="309939"/>
                      <a:pt x="0" y="279255"/>
                      <a:pt x="0" y="247260"/>
                    </a:cubicBezTo>
                    <a:lnTo>
                      <a:pt x="0" y="120635"/>
                    </a:lnTo>
                    <a:cubicBezTo>
                      <a:pt x="0" y="88641"/>
                      <a:pt x="12710" y="57957"/>
                      <a:pt x="35333" y="35333"/>
                    </a:cubicBezTo>
                    <a:cubicBezTo>
                      <a:pt x="57957" y="12710"/>
                      <a:pt x="88641" y="0"/>
                      <a:pt x="1206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28575"/>
                <a:ext cx="1480933" cy="396470"/>
              </a:xfrm>
              <a:prstGeom prst="rect">
                <a:avLst/>
              </a:prstGeom>
            </p:spPr>
            <p:txBody>
              <a:bodyPr lIns="81534" tIns="81534" rIns="81534" bIns="81534" rtlCol="0" anchor="ctr"/>
              <a:lstStyle/>
              <a:p>
                <a:pPr algn="ctr">
                  <a:lnSpc>
                    <a:spcPts val="1959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6075790" y="10902601"/>
              <a:ext cx="1825589" cy="1825589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81534" tIns="81534" rIns="81534" bIns="81534" rtlCol="0" anchor="ctr"/>
              <a:lstStyle/>
              <a:p>
                <a:pPr algn="ctr">
                  <a:lnSpc>
                    <a:spcPts val="1959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8162461" y="8089330"/>
              <a:ext cx="8556852" cy="2125704"/>
              <a:chOff x="0" y="0"/>
              <a:chExt cx="1480933" cy="367895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480933" cy="367895"/>
              </a:xfrm>
              <a:custGeom>
                <a:avLst/>
                <a:gdLst/>
                <a:ahLst/>
                <a:cxnLst/>
                <a:rect l="l" t="t" r="r" b="b"/>
                <a:pathLst>
                  <a:path w="1480933" h="367895">
                    <a:moveTo>
                      <a:pt x="120635" y="0"/>
                    </a:moveTo>
                    <a:lnTo>
                      <a:pt x="1360298" y="0"/>
                    </a:lnTo>
                    <a:cubicBezTo>
                      <a:pt x="1392293" y="0"/>
                      <a:pt x="1422977" y="12710"/>
                      <a:pt x="1445600" y="35333"/>
                    </a:cubicBezTo>
                    <a:cubicBezTo>
                      <a:pt x="1468224" y="57957"/>
                      <a:pt x="1480933" y="88641"/>
                      <a:pt x="1480933" y="120635"/>
                    </a:cubicBezTo>
                    <a:lnTo>
                      <a:pt x="1480933" y="247260"/>
                    </a:lnTo>
                    <a:cubicBezTo>
                      <a:pt x="1480933" y="279255"/>
                      <a:pt x="1468224" y="309939"/>
                      <a:pt x="1445600" y="332562"/>
                    </a:cubicBezTo>
                    <a:cubicBezTo>
                      <a:pt x="1422977" y="355186"/>
                      <a:pt x="1392293" y="367895"/>
                      <a:pt x="1360298" y="367895"/>
                    </a:cubicBezTo>
                    <a:lnTo>
                      <a:pt x="120635" y="367895"/>
                    </a:lnTo>
                    <a:cubicBezTo>
                      <a:pt x="88641" y="367895"/>
                      <a:pt x="57957" y="355186"/>
                      <a:pt x="35333" y="332562"/>
                    </a:cubicBezTo>
                    <a:cubicBezTo>
                      <a:pt x="12710" y="309939"/>
                      <a:pt x="0" y="279255"/>
                      <a:pt x="0" y="247260"/>
                    </a:cubicBezTo>
                    <a:lnTo>
                      <a:pt x="0" y="120635"/>
                    </a:lnTo>
                    <a:cubicBezTo>
                      <a:pt x="0" y="88641"/>
                      <a:pt x="12710" y="57957"/>
                      <a:pt x="35333" y="35333"/>
                    </a:cubicBezTo>
                    <a:cubicBezTo>
                      <a:pt x="57957" y="12710"/>
                      <a:pt x="88641" y="0"/>
                      <a:pt x="1206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28575"/>
                <a:ext cx="1480933" cy="396470"/>
              </a:xfrm>
              <a:prstGeom prst="rect">
                <a:avLst/>
              </a:prstGeom>
            </p:spPr>
            <p:txBody>
              <a:bodyPr lIns="81534" tIns="81534" rIns="81534" bIns="81534" rtlCol="0" anchor="ctr"/>
              <a:lstStyle/>
              <a:p>
                <a:pPr algn="ctr">
                  <a:lnSpc>
                    <a:spcPts val="1959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8341511" y="8213076"/>
              <a:ext cx="1843323" cy="1843323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81534" tIns="81534" rIns="81534" bIns="81534" rtlCol="0" anchor="ctr"/>
              <a:lstStyle/>
              <a:p>
                <a:pPr algn="ctr">
                  <a:lnSpc>
                    <a:spcPts val="1959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8162461" y="2696443"/>
              <a:ext cx="8556852" cy="2125704"/>
              <a:chOff x="0" y="0"/>
              <a:chExt cx="1480933" cy="36789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480933" cy="367895"/>
              </a:xfrm>
              <a:custGeom>
                <a:avLst/>
                <a:gdLst/>
                <a:ahLst/>
                <a:cxnLst/>
                <a:rect l="l" t="t" r="r" b="b"/>
                <a:pathLst>
                  <a:path w="1480933" h="367895">
                    <a:moveTo>
                      <a:pt x="120635" y="0"/>
                    </a:moveTo>
                    <a:lnTo>
                      <a:pt x="1360298" y="0"/>
                    </a:lnTo>
                    <a:cubicBezTo>
                      <a:pt x="1392293" y="0"/>
                      <a:pt x="1422977" y="12710"/>
                      <a:pt x="1445600" y="35333"/>
                    </a:cubicBezTo>
                    <a:cubicBezTo>
                      <a:pt x="1468224" y="57957"/>
                      <a:pt x="1480933" y="88641"/>
                      <a:pt x="1480933" y="120635"/>
                    </a:cubicBezTo>
                    <a:lnTo>
                      <a:pt x="1480933" y="247260"/>
                    </a:lnTo>
                    <a:cubicBezTo>
                      <a:pt x="1480933" y="279255"/>
                      <a:pt x="1468224" y="309939"/>
                      <a:pt x="1445600" y="332562"/>
                    </a:cubicBezTo>
                    <a:cubicBezTo>
                      <a:pt x="1422977" y="355186"/>
                      <a:pt x="1392293" y="367895"/>
                      <a:pt x="1360298" y="367895"/>
                    </a:cubicBezTo>
                    <a:lnTo>
                      <a:pt x="120635" y="367895"/>
                    </a:lnTo>
                    <a:cubicBezTo>
                      <a:pt x="88641" y="367895"/>
                      <a:pt x="57957" y="355186"/>
                      <a:pt x="35333" y="332562"/>
                    </a:cubicBezTo>
                    <a:cubicBezTo>
                      <a:pt x="12710" y="309939"/>
                      <a:pt x="0" y="279255"/>
                      <a:pt x="0" y="247260"/>
                    </a:cubicBezTo>
                    <a:lnTo>
                      <a:pt x="0" y="120635"/>
                    </a:lnTo>
                    <a:cubicBezTo>
                      <a:pt x="0" y="88641"/>
                      <a:pt x="12710" y="57957"/>
                      <a:pt x="35333" y="35333"/>
                    </a:cubicBezTo>
                    <a:cubicBezTo>
                      <a:pt x="57957" y="12710"/>
                      <a:pt x="88641" y="0"/>
                      <a:pt x="1206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480933" cy="396470"/>
              </a:xfrm>
              <a:prstGeom prst="rect">
                <a:avLst/>
              </a:prstGeom>
            </p:spPr>
            <p:txBody>
              <a:bodyPr lIns="81534" tIns="81534" rIns="81534" bIns="81534" rtlCol="0" anchor="ctr"/>
              <a:lstStyle/>
              <a:p>
                <a:pPr algn="ctr">
                  <a:lnSpc>
                    <a:spcPts val="1959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8341511" y="2837634"/>
              <a:ext cx="1843323" cy="1843323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F613F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81534" tIns="81534" rIns="81534" bIns="81534" rtlCol="0" anchor="ctr"/>
              <a:lstStyle/>
              <a:p>
                <a:pPr algn="ctr">
                  <a:lnSpc>
                    <a:spcPts val="1959"/>
                  </a:lnSpc>
                </a:pPr>
                <a:endParaRPr/>
              </a:p>
            </p:txBody>
          </p:sp>
        </p:grpSp>
        <p:sp>
          <p:nvSpPr>
            <p:cNvPr id="60" name="TextBox 60"/>
            <p:cNvSpPr txBox="1"/>
            <p:nvPr/>
          </p:nvSpPr>
          <p:spPr>
            <a:xfrm>
              <a:off x="6153315" y="826691"/>
              <a:ext cx="1670539" cy="586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07"/>
                </a:lnSpc>
              </a:pPr>
              <a:r>
                <a:rPr lang="en-US" sz="3531" b="1" spc="-105">
                  <a:solidFill>
                    <a:srgbClr val="FFFFFF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1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8427903" y="3509883"/>
              <a:ext cx="1670539" cy="586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07"/>
                </a:lnSpc>
              </a:pPr>
              <a:r>
                <a:rPr lang="en-US" sz="3531" b="1" spc="-105">
                  <a:solidFill>
                    <a:srgbClr val="FFFFFF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2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9738750" y="6187309"/>
              <a:ext cx="1670539" cy="586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07"/>
                </a:lnSpc>
              </a:pPr>
              <a:r>
                <a:rPr lang="en-US" sz="3531" b="1" spc="-105">
                  <a:solidFill>
                    <a:srgbClr val="FFFFFF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3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8413451" y="8876287"/>
              <a:ext cx="1670539" cy="586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07"/>
                </a:lnSpc>
              </a:pPr>
              <a:r>
                <a:rPr lang="en-US" sz="3531" b="1" spc="-105">
                  <a:solidFill>
                    <a:srgbClr val="FFFFFF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4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6130901" y="11558851"/>
              <a:ext cx="1670539" cy="586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07"/>
                </a:lnSpc>
              </a:pPr>
              <a:r>
                <a:rPr lang="en-US" sz="3531" b="1" spc="-105">
                  <a:solidFill>
                    <a:srgbClr val="FFFFFF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5</a:t>
              </a: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8121694" y="741330"/>
              <a:ext cx="5359134" cy="614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69"/>
                </a:lnSpc>
              </a:pPr>
              <a:r>
                <a:rPr lang="en-US" sz="2899" b="1" spc="144">
                  <a:solidFill>
                    <a:srgbClr val="0852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Data collection 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11722836" y="5784449"/>
              <a:ext cx="5359134" cy="1249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69"/>
                </a:lnSpc>
              </a:pPr>
              <a:r>
                <a:rPr lang="en-US" sz="2899" b="1" spc="144">
                  <a:solidFill>
                    <a:srgbClr val="0852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Basic Pairs Trading Strategy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10410952" y="8531876"/>
              <a:ext cx="5929874" cy="1249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69"/>
                </a:lnSpc>
              </a:pPr>
              <a:r>
                <a:rPr lang="en-US" sz="2899" b="1" spc="144">
                  <a:solidFill>
                    <a:srgbClr val="0852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LSTM Enhanced Pairs Trading Strategy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8142077" y="11173197"/>
              <a:ext cx="5359134" cy="1322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29"/>
                </a:lnSpc>
              </a:pPr>
              <a:r>
                <a:rPr lang="en-US" sz="3099" b="1" spc="154">
                  <a:solidFill>
                    <a:srgbClr val="0852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Comparison and Conclusion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5652009"/>
              <a:ext cx="7719451" cy="154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8"/>
                </a:lnSpc>
              </a:pPr>
              <a:r>
                <a:rPr lang="en-US" sz="3825">
                  <a:solidFill>
                    <a:srgbClr val="FFFFFF"/>
                  </a:solidFill>
                  <a:latin typeface="Sunborn"/>
                  <a:ea typeface="Sunborn"/>
                  <a:cs typeface="Sunborn"/>
                  <a:sym typeface="Sunborn"/>
                </a:rPr>
                <a:t>Table of</a:t>
              </a:r>
            </a:p>
            <a:p>
              <a:pPr marL="0" lvl="0" indent="0" algn="ctr">
                <a:lnSpc>
                  <a:spcPts val="4628"/>
                </a:lnSpc>
              </a:pPr>
              <a:r>
                <a:rPr lang="en-US" sz="3825">
                  <a:solidFill>
                    <a:srgbClr val="FFFFFF"/>
                  </a:solidFill>
                  <a:latin typeface="Sunborn"/>
                  <a:ea typeface="Sunborn"/>
                  <a:cs typeface="Sunborn"/>
                  <a:sym typeface="Sunborn"/>
                </a:rPr>
                <a:t> Contents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10821644" y="3190783"/>
              <a:ext cx="3629090" cy="1173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8"/>
                </a:lnSpc>
                <a:spcBef>
                  <a:spcPct val="0"/>
                </a:spcBef>
              </a:pPr>
              <a:r>
                <a:rPr lang="en-US" sz="2899" b="1">
                  <a:solidFill>
                    <a:srgbClr val="0852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Exploratory Data Analysis</a:t>
              </a:r>
            </a:p>
          </p:txBody>
        </p:sp>
      </p:grpSp>
      <p:sp>
        <p:nvSpPr>
          <p:cNvPr id="71" name="Freeform 71"/>
          <p:cNvSpPr/>
          <p:nvPr/>
        </p:nvSpPr>
        <p:spPr>
          <a:xfrm>
            <a:off x="15606549" y="720729"/>
            <a:ext cx="3874644" cy="1025166"/>
          </a:xfrm>
          <a:custGeom>
            <a:avLst/>
            <a:gdLst/>
            <a:ahLst/>
            <a:cxnLst/>
            <a:rect l="l" t="t" r="r" b="b"/>
            <a:pathLst>
              <a:path w="3874644" h="1025166">
                <a:moveTo>
                  <a:pt x="0" y="0"/>
                </a:moveTo>
                <a:lnTo>
                  <a:pt x="3874643" y="0"/>
                </a:lnTo>
                <a:lnTo>
                  <a:pt x="3874643" y="1025166"/>
                </a:lnTo>
                <a:lnTo>
                  <a:pt x="0" y="1025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193064"/>
            <a:ext cx="3901009" cy="3901009"/>
          </a:xfrm>
          <a:custGeom>
            <a:avLst/>
            <a:gdLst/>
            <a:ahLst/>
            <a:cxnLst/>
            <a:rect l="l" t="t" r="r" b="b"/>
            <a:pathLst>
              <a:path w="3901009" h="3901009">
                <a:moveTo>
                  <a:pt x="0" y="0"/>
                </a:moveTo>
                <a:lnTo>
                  <a:pt x="3901009" y="0"/>
                </a:lnTo>
                <a:lnTo>
                  <a:pt x="3901009" y="3901009"/>
                </a:lnTo>
                <a:lnTo>
                  <a:pt x="0" y="3901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7689" y="2654734"/>
            <a:ext cx="4863030" cy="205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5"/>
              </a:lnSpc>
            </a:pPr>
            <a:r>
              <a:rPr lang="en-US" sz="4508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RESEARCH</a:t>
            </a:r>
          </a:p>
          <a:p>
            <a:pPr algn="ctr">
              <a:lnSpc>
                <a:spcPts val="5455"/>
              </a:lnSpc>
            </a:pPr>
            <a:r>
              <a:rPr lang="en-US" sz="4508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 PAPER </a:t>
            </a:r>
          </a:p>
          <a:p>
            <a:pPr marL="0" lvl="0" indent="0" algn="ctr">
              <a:lnSpc>
                <a:spcPts val="5455"/>
              </a:lnSpc>
            </a:pPr>
            <a:endParaRPr lang="en-US" sz="4508">
              <a:solidFill>
                <a:srgbClr val="5F6F52"/>
              </a:solidFill>
              <a:latin typeface="Sunborn"/>
              <a:ea typeface="Sunborn"/>
              <a:cs typeface="Sunborn"/>
              <a:sym typeface="Sunbor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230556" y="0"/>
            <a:ext cx="4909918" cy="2721409"/>
          </a:xfrm>
          <a:custGeom>
            <a:avLst/>
            <a:gdLst/>
            <a:ahLst/>
            <a:cxnLst/>
            <a:rect l="l" t="t" r="r" b="b"/>
            <a:pathLst>
              <a:path w="4909918" h="2721409">
                <a:moveTo>
                  <a:pt x="0" y="0"/>
                </a:moveTo>
                <a:lnTo>
                  <a:pt x="4909918" y="0"/>
                </a:lnTo>
                <a:lnTo>
                  <a:pt x="4909918" y="2721409"/>
                </a:lnTo>
                <a:lnTo>
                  <a:pt x="0" y="2721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87450" y="630817"/>
            <a:ext cx="11256292" cy="9141833"/>
          </a:xfrm>
          <a:custGeom>
            <a:avLst/>
            <a:gdLst/>
            <a:ahLst/>
            <a:cxnLst/>
            <a:rect l="l" t="t" r="r" b="b"/>
            <a:pathLst>
              <a:path w="11256292" h="9141833">
                <a:moveTo>
                  <a:pt x="0" y="0"/>
                </a:moveTo>
                <a:lnTo>
                  <a:pt x="11256292" y="0"/>
                </a:lnTo>
                <a:lnTo>
                  <a:pt x="11256292" y="9141833"/>
                </a:lnTo>
                <a:lnTo>
                  <a:pt x="0" y="91418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7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7689" y="6016633"/>
            <a:ext cx="4863030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5"/>
              </a:lnSpc>
            </a:pPr>
            <a:r>
              <a:rPr lang="en-US" sz="3508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 AUTHORS :</a:t>
            </a:r>
          </a:p>
          <a:p>
            <a:pPr marL="757582" lvl="1" indent="-378791" algn="l">
              <a:lnSpc>
                <a:spcPts val="4245"/>
              </a:lnSpc>
              <a:buFont typeface="Arial"/>
              <a:buChar char="•"/>
            </a:pPr>
            <a:r>
              <a:rPr lang="en-US" sz="3508" b="1" dirty="0" err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Guodong</a:t>
            </a:r>
            <a:r>
              <a:rPr lang="en-US" sz="3508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 Han</a:t>
            </a:r>
          </a:p>
          <a:p>
            <a:pPr marL="757582" lvl="1" indent="-378791" algn="l">
              <a:lnSpc>
                <a:spcPts val="4245"/>
              </a:lnSpc>
              <a:buFont typeface="Arial"/>
              <a:buChar char="•"/>
            </a:pPr>
            <a:r>
              <a:rPr lang="en-US" sz="3508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508" b="1" dirty="0" err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Hecheng</a:t>
            </a:r>
            <a:r>
              <a:rPr lang="en-US" sz="3508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 Li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7688" y="8360490"/>
            <a:ext cx="5319711" cy="897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7"/>
              </a:lnSpc>
            </a:pPr>
            <a:r>
              <a:rPr lang="en-US" sz="2981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 JOURNAL NAME :</a:t>
            </a:r>
          </a:p>
          <a:p>
            <a:pPr>
              <a:lnSpc>
                <a:spcPts val="3607"/>
              </a:lnSpc>
            </a:pPr>
            <a:r>
              <a:rPr lang="en-US" sz="2981" b="1" dirty="0" err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PeerJ</a:t>
            </a:r>
            <a:r>
              <a:rPr lang="en-US" sz="2981" b="1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 Computer Science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174" y="0"/>
            <a:ext cx="16799652" cy="16799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6DAC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086350" y="372115"/>
            <a:ext cx="8115300" cy="118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27"/>
              </a:lnSpc>
            </a:pPr>
            <a:r>
              <a:rPr lang="en-US" sz="7708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30866" y="1860785"/>
            <a:ext cx="11778617" cy="110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5"/>
              </a:lnSpc>
            </a:pPr>
            <a:r>
              <a:rPr lang="en-US" sz="3368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Understand Basic Arbitrage Trading Strategy</a:t>
            </a:r>
          </a:p>
          <a:p>
            <a:pPr marL="0" lvl="0" indent="0" algn="l">
              <a:lnSpc>
                <a:spcPts val="4680"/>
              </a:lnSpc>
            </a:pPr>
            <a:endParaRPr lang="en-US" sz="3368" b="1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130866" y="3504015"/>
            <a:ext cx="11455064" cy="102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7"/>
              </a:lnSpc>
            </a:pPr>
            <a:r>
              <a:rPr lang="en-US" sz="337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Enhancing using LSTM based model</a:t>
            </a:r>
          </a:p>
          <a:p>
            <a:pPr marL="0" lvl="0" indent="0" algn="l">
              <a:lnSpc>
                <a:spcPts val="4077"/>
              </a:lnSpc>
            </a:pPr>
            <a:endParaRPr lang="en-US" sz="3370" b="1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30866" y="5095875"/>
            <a:ext cx="11455064" cy="977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317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Optimize Trading Boundaries</a:t>
            </a:r>
          </a:p>
          <a:p>
            <a:pPr marL="0" lvl="0" indent="0" algn="l">
              <a:lnSpc>
                <a:spcPts val="3835"/>
              </a:lnSpc>
            </a:pPr>
            <a:endParaRPr lang="en-US" sz="3170" b="1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130866" y="6612415"/>
            <a:ext cx="11455064" cy="995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6"/>
              </a:lnSpc>
            </a:pPr>
            <a:r>
              <a:rPr lang="en-US" sz="327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Reduce losses from market trends</a:t>
            </a:r>
          </a:p>
          <a:p>
            <a:pPr marL="0" lvl="0" indent="0" algn="l">
              <a:lnSpc>
                <a:spcPts val="3956"/>
              </a:lnSpc>
            </a:pPr>
            <a:endParaRPr lang="en-US" sz="3270" b="1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538472" y="1533695"/>
            <a:ext cx="1317950" cy="1317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92"/>
                </a:lnSpc>
              </a:pPr>
              <a:r>
                <a:rPr lang="en-US" sz="4851" b="1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38472" y="3140316"/>
            <a:ext cx="1317950" cy="131795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92"/>
                </a:lnSpc>
              </a:pPr>
              <a:r>
                <a:rPr lang="en-US" sz="4851" b="1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38472" y="4667815"/>
            <a:ext cx="1317950" cy="131795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92"/>
                </a:lnSpc>
              </a:pPr>
              <a:r>
                <a:rPr lang="en-US" sz="4851" b="1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28947" y="6271515"/>
            <a:ext cx="1317950" cy="131795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92"/>
                </a:lnSpc>
              </a:pPr>
              <a:r>
                <a:rPr lang="en-US" sz="4851" b="1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4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28947" y="7799014"/>
            <a:ext cx="1317950" cy="131795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92"/>
                </a:lnSpc>
              </a:pPr>
              <a:r>
                <a:rPr lang="en-US" sz="4851" b="1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5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092914" y="7906539"/>
            <a:ext cx="11455064" cy="977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5"/>
              </a:lnSpc>
            </a:pPr>
            <a:r>
              <a:rPr lang="en-US" sz="317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Comparison between traditional and LSTM based trading strategy</a:t>
            </a:r>
          </a:p>
        </p:txBody>
      </p:sp>
      <p:sp>
        <p:nvSpPr>
          <p:cNvPr id="26" name="Freeform 26"/>
          <p:cNvSpPr/>
          <p:nvPr/>
        </p:nvSpPr>
        <p:spPr>
          <a:xfrm flipH="1">
            <a:off x="13378082" y="-38100"/>
            <a:ext cx="4909918" cy="2721409"/>
          </a:xfrm>
          <a:custGeom>
            <a:avLst/>
            <a:gdLst/>
            <a:ahLst/>
            <a:cxnLst/>
            <a:rect l="l" t="t" r="r" b="b"/>
            <a:pathLst>
              <a:path w="4909918" h="2721409">
                <a:moveTo>
                  <a:pt x="4909918" y="0"/>
                </a:moveTo>
                <a:lnTo>
                  <a:pt x="0" y="0"/>
                </a:lnTo>
                <a:lnTo>
                  <a:pt x="0" y="2721409"/>
                </a:lnTo>
                <a:lnTo>
                  <a:pt x="4909918" y="2721409"/>
                </a:lnTo>
                <a:lnTo>
                  <a:pt x="4909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10800000" flipH="1">
            <a:off x="0" y="7650048"/>
            <a:ext cx="4909918" cy="2721409"/>
          </a:xfrm>
          <a:custGeom>
            <a:avLst/>
            <a:gdLst/>
            <a:ahLst/>
            <a:cxnLst/>
            <a:rect l="l" t="t" r="r" b="b"/>
            <a:pathLst>
              <a:path w="4909918" h="2721409">
                <a:moveTo>
                  <a:pt x="4909918" y="0"/>
                </a:moveTo>
                <a:lnTo>
                  <a:pt x="0" y="0"/>
                </a:lnTo>
                <a:lnTo>
                  <a:pt x="0" y="2721409"/>
                </a:lnTo>
                <a:lnTo>
                  <a:pt x="4909918" y="2721409"/>
                </a:lnTo>
                <a:lnTo>
                  <a:pt x="4909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155" y="8406963"/>
            <a:ext cx="1075701" cy="2444776"/>
          </a:xfrm>
          <a:custGeom>
            <a:avLst/>
            <a:gdLst/>
            <a:ahLst/>
            <a:cxnLst/>
            <a:rect l="l" t="t" r="r" b="b"/>
            <a:pathLst>
              <a:path w="1075701" h="2444776">
                <a:moveTo>
                  <a:pt x="0" y="0"/>
                </a:moveTo>
                <a:lnTo>
                  <a:pt x="1075701" y="0"/>
                </a:lnTo>
                <a:lnTo>
                  <a:pt x="1075701" y="2444776"/>
                </a:lnTo>
                <a:lnTo>
                  <a:pt x="0" y="2444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9155" y="-647243"/>
            <a:ext cx="1075701" cy="2444776"/>
          </a:xfrm>
          <a:custGeom>
            <a:avLst/>
            <a:gdLst/>
            <a:ahLst/>
            <a:cxnLst/>
            <a:rect l="l" t="t" r="r" b="b"/>
            <a:pathLst>
              <a:path w="1075701" h="2444776">
                <a:moveTo>
                  <a:pt x="0" y="0"/>
                </a:moveTo>
                <a:lnTo>
                  <a:pt x="1075701" y="0"/>
                </a:lnTo>
                <a:lnTo>
                  <a:pt x="1075701" y="2444775"/>
                </a:lnTo>
                <a:lnTo>
                  <a:pt x="0" y="244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7978" y="746346"/>
            <a:ext cx="5422644" cy="1434741"/>
          </a:xfrm>
          <a:custGeom>
            <a:avLst/>
            <a:gdLst/>
            <a:ahLst/>
            <a:cxnLst/>
            <a:rect l="l" t="t" r="r" b="b"/>
            <a:pathLst>
              <a:path w="5422644" h="1434741">
                <a:moveTo>
                  <a:pt x="0" y="0"/>
                </a:moveTo>
                <a:lnTo>
                  <a:pt x="5422644" y="0"/>
                </a:lnTo>
                <a:lnTo>
                  <a:pt x="5422644" y="1434741"/>
                </a:lnTo>
                <a:lnTo>
                  <a:pt x="0" y="1434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9304" y="2262715"/>
            <a:ext cx="11728873" cy="7366635"/>
          </a:xfrm>
          <a:custGeom>
            <a:avLst/>
            <a:gdLst/>
            <a:ahLst/>
            <a:cxnLst/>
            <a:rect l="l" t="t" r="r" b="b"/>
            <a:pathLst>
              <a:path w="11728873" h="7366635">
                <a:moveTo>
                  <a:pt x="0" y="0"/>
                </a:moveTo>
                <a:lnTo>
                  <a:pt x="11728872" y="0"/>
                </a:lnTo>
                <a:lnTo>
                  <a:pt x="11728872" y="7366636"/>
                </a:lnTo>
                <a:lnTo>
                  <a:pt x="0" y="73666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0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06232" y="442982"/>
            <a:ext cx="7075536" cy="118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27"/>
              </a:lnSpc>
            </a:pPr>
            <a:r>
              <a:rPr lang="en-US" sz="7708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dataset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86995" y="3969100"/>
            <a:ext cx="4834330" cy="3472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8367" lvl="1" indent="-354183" algn="l">
              <a:lnSpc>
                <a:spcPts val="3970"/>
              </a:lnSpc>
              <a:buFont typeface="Arial"/>
              <a:buChar char="•"/>
            </a:pPr>
            <a:r>
              <a:rPr lang="en-US" sz="328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Period - 1 year           (daily data) </a:t>
            </a:r>
          </a:p>
          <a:p>
            <a:pPr algn="l">
              <a:lnSpc>
                <a:spcPts val="3970"/>
              </a:lnSpc>
            </a:pPr>
            <a:endParaRPr lang="en-US" sz="3280" b="1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708367" lvl="1" indent="-354183" algn="l">
              <a:lnSpc>
                <a:spcPts val="3970"/>
              </a:lnSpc>
              <a:buFont typeface="Arial"/>
              <a:buChar char="•"/>
            </a:pPr>
            <a:r>
              <a:rPr lang="en-US" sz="328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Library - Yahoo finance</a:t>
            </a:r>
          </a:p>
          <a:p>
            <a:pPr algn="l">
              <a:lnSpc>
                <a:spcPts val="3970"/>
              </a:lnSpc>
            </a:pPr>
            <a:r>
              <a:rPr lang="en-US" sz="328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  <a:p>
            <a:pPr marL="708367" lvl="1" indent="-354183" algn="l">
              <a:lnSpc>
                <a:spcPts val="3970"/>
              </a:lnSpc>
              <a:buFont typeface="Arial"/>
              <a:buChar char="•"/>
            </a:pPr>
            <a:r>
              <a:rPr lang="en-US" sz="328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S</a:t>
            </a:r>
            <a:r>
              <a:rPr lang="en-US" sz="3280" b="1" u="none" strike="noStrike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ector - Banking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82663" y="1038225"/>
            <a:ext cx="10181412" cy="8743331"/>
          </a:xfrm>
          <a:custGeom>
            <a:avLst/>
            <a:gdLst/>
            <a:ahLst/>
            <a:cxnLst/>
            <a:rect l="l" t="t" r="r" b="b"/>
            <a:pathLst>
              <a:path w="10181412" h="8743331">
                <a:moveTo>
                  <a:pt x="0" y="0"/>
                </a:moveTo>
                <a:lnTo>
                  <a:pt x="10181412" y="0"/>
                </a:lnTo>
                <a:lnTo>
                  <a:pt x="10181412" y="8743331"/>
                </a:lnTo>
                <a:lnTo>
                  <a:pt x="0" y="8743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9743" y="471557"/>
            <a:ext cx="5642193" cy="1640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74"/>
              </a:lnSpc>
            </a:pPr>
            <a:r>
              <a:rPr lang="en-US" sz="5516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correlation</a:t>
            </a:r>
          </a:p>
          <a:p>
            <a:pPr marL="0" lvl="0" indent="0" algn="just">
              <a:lnSpc>
                <a:spcPts val="6432"/>
              </a:lnSpc>
            </a:pPr>
            <a:r>
              <a:rPr lang="en-US" sz="5316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 heatmap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3968" y="3297916"/>
            <a:ext cx="6988279" cy="406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7"/>
              </a:lnSpc>
            </a:pPr>
            <a:r>
              <a:rPr lang="en-US" sz="3568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What This Heatmap Shows</a:t>
            </a:r>
          </a:p>
          <a:p>
            <a:pPr algn="l">
              <a:lnSpc>
                <a:spcPts val="3872"/>
              </a:lnSpc>
            </a:pPr>
            <a:endParaRPr lang="en-US" sz="3568">
              <a:solidFill>
                <a:srgbClr val="5F6F52"/>
              </a:solidFill>
              <a:latin typeface="Sunborn"/>
              <a:ea typeface="Sunborn"/>
              <a:cs typeface="Sunborn"/>
              <a:sym typeface="Sunborn"/>
            </a:endParaRPr>
          </a:p>
          <a:p>
            <a:pPr marL="690881" lvl="1" indent="-345440" algn="l">
              <a:lnSpc>
                <a:spcPts val="3872"/>
              </a:lnSpc>
              <a:buFont typeface="Arial"/>
              <a:buChar char="•"/>
            </a:pPr>
            <a:r>
              <a:rPr lang="en-US" sz="320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Helps identify stock pairs that move together</a:t>
            </a:r>
          </a:p>
          <a:p>
            <a:pPr marL="690881" lvl="1" indent="-345440" algn="l">
              <a:lnSpc>
                <a:spcPts val="3872"/>
              </a:lnSpc>
              <a:buFont typeface="Arial"/>
              <a:buChar char="•"/>
            </a:pPr>
            <a:r>
              <a:rPr lang="en-US" sz="320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Candidates for cointegration testing</a:t>
            </a:r>
          </a:p>
          <a:p>
            <a:pPr algn="l">
              <a:lnSpc>
                <a:spcPts val="4317"/>
              </a:lnSpc>
            </a:pPr>
            <a:endParaRPr lang="en-US" sz="3200" b="1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317"/>
              </a:lnSpc>
            </a:pPr>
            <a:endParaRPr lang="en-US" sz="3200" b="1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714523"/>
            <a:ext cx="18288000" cy="8572477"/>
            <a:chOff x="0" y="0"/>
            <a:chExt cx="4816593" cy="22577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57772"/>
            </a:xfrm>
            <a:custGeom>
              <a:avLst/>
              <a:gdLst/>
              <a:ahLst/>
              <a:cxnLst/>
              <a:rect l="l" t="t" r="r" b="b"/>
              <a:pathLst>
                <a:path w="4816592" h="2257772">
                  <a:moveTo>
                    <a:pt x="0" y="0"/>
                  </a:moveTo>
                  <a:lnTo>
                    <a:pt x="4816592" y="0"/>
                  </a:lnTo>
                  <a:lnTo>
                    <a:pt x="4816592" y="2257772"/>
                  </a:lnTo>
                  <a:lnTo>
                    <a:pt x="0" y="2257772"/>
                  </a:lnTo>
                  <a:close/>
                </a:path>
              </a:pathLst>
            </a:custGeom>
            <a:solidFill>
              <a:srgbClr val="D6DAC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305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334200" y="4564763"/>
            <a:ext cx="8953800" cy="4432131"/>
          </a:xfrm>
          <a:custGeom>
            <a:avLst/>
            <a:gdLst/>
            <a:ahLst/>
            <a:cxnLst/>
            <a:rect l="l" t="t" r="r" b="b"/>
            <a:pathLst>
              <a:path w="8953800" h="4432131">
                <a:moveTo>
                  <a:pt x="0" y="0"/>
                </a:moveTo>
                <a:lnTo>
                  <a:pt x="8953800" y="0"/>
                </a:lnTo>
                <a:lnTo>
                  <a:pt x="8953800" y="4432131"/>
                </a:lnTo>
                <a:lnTo>
                  <a:pt x="0" y="4432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 flipH="1">
            <a:off x="0" y="8072734"/>
            <a:ext cx="4147315" cy="2298723"/>
          </a:xfrm>
          <a:custGeom>
            <a:avLst/>
            <a:gdLst/>
            <a:ahLst/>
            <a:cxnLst/>
            <a:rect l="l" t="t" r="r" b="b"/>
            <a:pathLst>
              <a:path w="4147315" h="2298723">
                <a:moveTo>
                  <a:pt x="4147315" y="0"/>
                </a:moveTo>
                <a:lnTo>
                  <a:pt x="0" y="0"/>
                </a:lnTo>
                <a:lnTo>
                  <a:pt x="0" y="2298723"/>
                </a:lnTo>
                <a:lnTo>
                  <a:pt x="4147315" y="2298723"/>
                </a:lnTo>
                <a:lnTo>
                  <a:pt x="41473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554" y="4564763"/>
            <a:ext cx="8931247" cy="4432131"/>
          </a:xfrm>
          <a:custGeom>
            <a:avLst/>
            <a:gdLst/>
            <a:ahLst/>
            <a:cxnLst/>
            <a:rect l="l" t="t" r="r" b="b"/>
            <a:pathLst>
              <a:path w="8931247" h="4432131">
                <a:moveTo>
                  <a:pt x="0" y="0"/>
                </a:moveTo>
                <a:lnTo>
                  <a:pt x="8931247" y="0"/>
                </a:lnTo>
                <a:lnTo>
                  <a:pt x="8931247" y="4432131"/>
                </a:lnTo>
                <a:lnTo>
                  <a:pt x="0" y="44321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52228" y="442982"/>
            <a:ext cx="10183544" cy="1086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01"/>
              </a:lnSpc>
            </a:pPr>
            <a:r>
              <a:rPr lang="en-US" sz="7108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closing price plot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2139" y="3105473"/>
            <a:ext cx="8861861" cy="95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317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from year (2020-2024)</a:t>
            </a:r>
          </a:p>
          <a:p>
            <a:pPr algn="l">
              <a:lnSpc>
                <a:spcPts val="3714"/>
              </a:lnSpc>
            </a:pPr>
            <a:r>
              <a:rPr lang="en-US" sz="3070">
                <a:solidFill>
                  <a:srgbClr val="5F6F52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en-US" sz="307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Corona Effect</a:t>
            </a:r>
            <a:r>
              <a:rPr lang="en-US" sz="3070">
                <a:solidFill>
                  <a:srgbClr val="5F6F52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27683" y="3105473"/>
            <a:ext cx="8861861" cy="95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317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from year (2024-2025)</a:t>
            </a:r>
          </a:p>
          <a:p>
            <a:pPr algn="l">
              <a:lnSpc>
                <a:spcPts val="3714"/>
              </a:lnSpc>
            </a:pPr>
            <a:r>
              <a:rPr lang="en-US" sz="3070">
                <a:solidFill>
                  <a:srgbClr val="5F6F52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en-US" sz="3070" b="1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Normal Market Conditions</a:t>
            </a:r>
            <a:r>
              <a:rPr lang="en-US" sz="3070">
                <a:solidFill>
                  <a:srgbClr val="5F6F52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13378082" y="-332004"/>
            <a:ext cx="4909918" cy="2721409"/>
          </a:xfrm>
          <a:custGeom>
            <a:avLst/>
            <a:gdLst/>
            <a:ahLst/>
            <a:cxnLst/>
            <a:rect l="l" t="t" r="r" b="b"/>
            <a:pathLst>
              <a:path w="4909918" h="2721409">
                <a:moveTo>
                  <a:pt x="4909918" y="0"/>
                </a:moveTo>
                <a:lnTo>
                  <a:pt x="0" y="0"/>
                </a:lnTo>
                <a:lnTo>
                  <a:pt x="0" y="2721408"/>
                </a:lnTo>
                <a:lnTo>
                  <a:pt x="4909918" y="2721408"/>
                </a:lnTo>
                <a:lnTo>
                  <a:pt x="49099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37203" y="2004936"/>
            <a:ext cx="6550797" cy="7919686"/>
            <a:chOff x="0" y="0"/>
            <a:chExt cx="1725313" cy="20858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5313" cy="2085843"/>
            </a:xfrm>
            <a:custGeom>
              <a:avLst/>
              <a:gdLst/>
              <a:ahLst/>
              <a:cxnLst/>
              <a:rect l="l" t="t" r="r" b="b"/>
              <a:pathLst>
                <a:path w="1725313" h="2085843">
                  <a:moveTo>
                    <a:pt x="0" y="0"/>
                  </a:moveTo>
                  <a:lnTo>
                    <a:pt x="1725313" y="0"/>
                  </a:lnTo>
                  <a:lnTo>
                    <a:pt x="1725313" y="2085843"/>
                  </a:lnTo>
                  <a:lnTo>
                    <a:pt x="0" y="2085843"/>
                  </a:lnTo>
                  <a:close/>
                </a:path>
              </a:pathLst>
            </a:custGeom>
            <a:solidFill>
              <a:srgbClr val="D6DAC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25313" cy="2133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04893" y="1028700"/>
            <a:ext cx="3293711" cy="871461"/>
          </a:xfrm>
          <a:custGeom>
            <a:avLst/>
            <a:gdLst/>
            <a:ahLst/>
            <a:cxnLst/>
            <a:rect l="l" t="t" r="r" b="b"/>
            <a:pathLst>
              <a:path w="3293711" h="871461">
                <a:moveTo>
                  <a:pt x="0" y="0"/>
                </a:moveTo>
                <a:lnTo>
                  <a:pt x="3293711" y="0"/>
                </a:lnTo>
                <a:lnTo>
                  <a:pt x="3293711" y="871461"/>
                </a:lnTo>
                <a:lnTo>
                  <a:pt x="0" y="871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 flipV="1">
            <a:off x="3931860" y="8207171"/>
            <a:ext cx="924994" cy="2102259"/>
          </a:xfrm>
          <a:custGeom>
            <a:avLst/>
            <a:gdLst/>
            <a:ahLst/>
            <a:cxnLst/>
            <a:rect l="l" t="t" r="r" b="b"/>
            <a:pathLst>
              <a:path w="924994" h="2102259">
                <a:moveTo>
                  <a:pt x="0" y="2102258"/>
                </a:moveTo>
                <a:lnTo>
                  <a:pt x="924994" y="2102258"/>
                </a:lnTo>
                <a:lnTo>
                  <a:pt x="924994" y="0"/>
                </a:lnTo>
                <a:lnTo>
                  <a:pt x="0" y="0"/>
                </a:lnTo>
                <a:lnTo>
                  <a:pt x="0" y="21022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 flipV="1">
            <a:off x="194896" y="8207171"/>
            <a:ext cx="924994" cy="2102259"/>
          </a:xfrm>
          <a:custGeom>
            <a:avLst/>
            <a:gdLst/>
            <a:ahLst/>
            <a:cxnLst/>
            <a:rect l="l" t="t" r="r" b="b"/>
            <a:pathLst>
              <a:path w="924994" h="2102259">
                <a:moveTo>
                  <a:pt x="0" y="2102258"/>
                </a:moveTo>
                <a:lnTo>
                  <a:pt x="924994" y="2102258"/>
                </a:lnTo>
                <a:lnTo>
                  <a:pt x="924994" y="0"/>
                </a:lnTo>
                <a:lnTo>
                  <a:pt x="0" y="0"/>
                </a:lnTo>
                <a:lnTo>
                  <a:pt x="0" y="21022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 flipH="1" flipV="1">
            <a:off x="2019898" y="8207171"/>
            <a:ext cx="924994" cy="2102259"/>
          </a:xfrm>
          <a:custGeom>
            <a:avLst/>
            <a:gdLst/>
            <a:ahLst/>
            <a:cxnLst/>
            <a:rect l="l" t="t" r="r" b="b"/>
            <a:pathLst>
              <a:path w="924994" h="2102259">
                <a:moveTo>
                  <a:pt x="924994" y="2102258"/>
                </a:moveTo>
                <a:lnTo>
                  <a:pt x="0" y="2102258"/>
                </a:lnTo>
                <a:lnTo>
                  <a:pt x="0" y="0"/>
                </a:lnTo>
                <a:lnTo>
                  <a:pt x="924994" y="0"/>
                </a:lnTo>
                <a:lnTo>
                  <a:pt x="924994" y="21022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690370"/>
            <a:ext cx="16230600" cy="112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4"/>
              </a:lnSpc>
            </a:pPr>
            <a:r>
              <a:rPr lang="en-US" sz="7408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COINTEGRATION</a:t>
            </a:r>
          </a:p>
        </p:txBody>
      </p:sp>
      <p:sp>
        <p:nvSpPr>
          <p:cNvPr id="10" name="Freeform 10"/>
          <p:cNvSpPr/>
          <p:nvPr/>
        </p:nvSpPr>
        <p:spPr>
          <a:xfrm rot="-10800000">
            <a:off x="-989462" y="1028700"/>
            <a:ext cx="3293711" cy="871461"/>
          </a:xfrm>
          <a:custGeom>
            <a:avLst/>
            <a:gdLst/>
            <a:ahLst/>
            <a:cxnLst/>
            <a:rect l="l" t="t" r="r" b="b"/>
            <a:pathLst>
              <a:path w="3293711" h="871461">
                <a:moveTo>
                  <a:pt x="0" y="0"/>
                </a:moveTo>
                <a:lnTo>
                  <a:pt x="3293710" y="0"/>
                </a:lnTo>
                <a:lnTo>
                  <a:pt x="3293710" y="871461"/>
                </a:lnTo>
                <a:lnTo>
                  <a:pt x="0" y="871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737203" y="3766801"/>
            <a:ext cx="6550797" cy="4395955"/>
          </a:xfrm>
          <a:custGeom>
            <a:avLst/>
            <a:gdLst/>
            <a:ahLst/>
            <a:cxnLst/>
            <a:rect l="l" t="t" r="r" b="b"/>
            <a:pathLst>
              <a:path w="6550797" h="4395955">
                <a:moveTo>
                  <a:pt x="0" y="0"/>
                </a:moveTo>
                <a:lnTo>
                  <a:pt x="6550797" y="0"/>
                </a:lnTo>
                <a:lnTo>
                  <a:pt x="6550797" y="4395956"/>
                </a:lnTo>
                <a:lnTo>
                  <a:pt x="0" y="4395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64" t="-368" b="-36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82139" y="2337012"/>
            <a:ext cx="11455064" cy="49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5"/>
              </a:lnSpc>
            </a:pPr>
            <a:r>
              <a:rPr lang="en-US" sz="317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WHAT IS COINTEGRATION?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2139" y="3029209"/>
            <a:ext cx="11455064" cy="3606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1"/>
              </a:lnSpc>
            </a:pPr>
            <a:r>
              <a:rPr lang="en-US" sz="2770" b="1">
                <a:solidFill>
                  <a:srgbClr val="4F613F"/>
                </a:solidFill>
                <a:latin typeface="Inter Bold"/>
                <a:ea typeface="Inter Bold"/>
                <a:cs typeface="Inter Bold"/>
                <a:sym typeface="Inter Bold"/>
              </a:rPr>
              <a:t>Cointegration is a concept from time series analysis used to identify a long-term equilibrium relationship between two or more non-stationary time series..</a:t>
            </a:r>
          </a:p>
          <a:p>
            <a:pPr marL="0" lvl="0" indent="0" algn="l">
              <a:lnSpc>
                <a:spcPts val="3109"/>
              </a:lnSpc>
            </a:pPr>
            <a:endParaRPr lang="en-US" sz="2770" b="1">
              <a:solidFill>
                <a:srgbClr val="4F613F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3109"/>
              </a:lnSpc>
            </a:pPr>
            <a:r>
              <a:rPr lang="en-US" sz="2570" b="1" u="none" strike="noStrike">
                <a:solidFill>
                  <a:srgbClr val="4F613F"/>
                </a:solidFill>
                <a:latin typeface="Inter Bold"/>
                <a:ea typeface="Inter Bold"/>
                <a:cs typeface="Inter Bold"/>
                <a:sym typeface="Inter Bold"/>
              </a:rPr>
              <a:t>X1 and X2 are cointegrated if </a:t>
            </a:r>
          </a:p>
          <a:p>
            <a:pPr marL="0" lvl="0" indent="0" algn="l">
              <a:lnSpc>
                <a:spcPts val="3109"/>
              </a:lnSpc>
            </a:pPr>
            <a:r>
              <a:rPr lang="en-US" sz="2570" b="1" u="none" strike="noStrike">
                <a:solidFill>
                  <a:srgbClr val="4F613F"/>
                </a:solidFill>
                <a:latin typeface="Inter Bold"/>
                <a:ea typeface="Inter Bold"/>
                <a:cs typeface="Inter Bold"/>
                <a:sym typeface="Inter Bold"/>
              </a:rPr>
              <a:t>(a) both of them are unit-root nonstationary, and </a:t>
            </a:r>
          </a:p>
          <a:p>
            <a:pPr marL="0" lvl="0" indent="0" algn="l">
              <a:lnSpc>
                <a:spcPts val="3109"/>
              </a:lnSpc>
            </a:pPr>
            <a:r>
              <a:rPr lang="en-US" sz="2570" b="1" u="none" strike="noStrike">
                <a:solidFill>
                  <a:srgbClr val="4F613F"/>
                </a:solidFill>
                <a:latin typeface="Inter Bold"/>
                <a:ea typeface="Inter Bold"/>
                <a:cs typeface="Inter Bold"/>
                <a:sym typeface="Inter Bold"/>
              </a:rPr>
              <a:t>(b) they have a linear combination that is unit-root stationary. </a:t>
            </a:r>
          </a:p>
          <a:p>
            <a:pPr marL="0" lvl="0" indent="0" algn="l">
              <a:lnSpc>
                <a:spcPts val="3109"/>
              </a:lnSpc>
            </a:pPr>
            <a:endParaRPr lang="en-US" sz="2570" b="1" u="none" strike="noStrike">
              <a:solidFill>
                <a:srgbClr val="4F613F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3109"/>
              </a:lnSpc>
            </a:pPr>
            <a:endParaRPr lang="en-US" sz="2570" b="1" u="none" strike="noStrike">
              <a:solidFill>
                <a:srgbClr val="4F613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53564" y="6426243"/>
            <a:ext cx="11455064" cy="2415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5"/>
              </a:lnSpc>
            </a:pPr>
            <a:r>
              <a:rPr lang="en-US" sz="3170" dirty="0">
                <a:solidFill>
                  <a:srgbClr val="5F6F52"/>
                </a:solidFill>
                <a:latin typeface="Sunborn"/>
                <a:ea typeface="Sunborn"/>
                <a:cs typeface="Sunborn"/>
                <a:sym typeface="Sunborn"/>
              </a:rPr>
              <a:t>test used to check cointegration</a:t>
            </a:r>
          </a:p>
          <a:p>
            <a:pPr marL="0" lvl="0" indent="0" algn="l">
              <a:lnSpc>
                <a:spcPts val="3835"/>
              </a:lnSpc>
            </a:pPr>
            <a:endParaRPr lang="en-US" sz="3170" dirty="0">
              <a:solidFill>
                <a:srgbClr val="5F6F52"/>
              </a:solidFill>
              <a:latin typeface="Sunborn"/>
              <a:ea typeface="Sunborn"/>
              <a:cs typeface="Sunborn"/>
              <a:sym typeface="Sunborn"/>
            </a:endParaRPr>
          </a:p>
          <a:p>
            <a:pPr marL="662842" lvl="1" indent="-331421" algn="l">
              <a:lnSpc>
                <a:spcPts val="3714"/>
              </a:lnSpc>
              <a:buAutoNum type="arabicPeriod"/>
            </a:pPr>
            <a:r>
              <a:rPr lang="en-US" sz="3070" b="1" u="none" strike="noStrike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Engle Granger Two Step Test</a:t>
            </a:r>
          </a:p>
          <a:p>
            <a:pPr marL="684431" lvl="1" indent="-342216" algn="l">
              <a:lnSpc>
                <a:spcPts val="3835"/>
              </a:lnSpc>
              <a:buAutoNum type="arabicPeriod"/>
            </a:pPr>
            <a:r>
              <a:rPr lang="en-US" sz="3170" b="1" u="none" strike="noStrike" dirty="0">
                <a:solidFill>
                  <a:srgbClr val="5F6F52"/>
                </a:solidFill>
                <a:latin typeface="Inter Bold"/>
                <a:ea typeface="Inter Bold"/>
                <a:cs typeface="Inter Bold"/>
                <a:sym typeface="Inter Bold"/>
              </a:rPr>
              <a:t>Johansen Test</a:t>
            </a:r>
          </a:p>
          <a:p>
            <a:pPr algn="l">
              <a:lnSpc>
                <a:spcPts val="3835"/>
              </a:lnSpc>
            </a:pPr>
            <a:endParaRPr lang="en-US" sz="3170" b="1" u="none" strike="noStrike" dirty="0">
              <a:solidFill>
                <a:srgbClr val="5F6F52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1552</Words>
  <Application>Microsoft Office PowerPoint</Application>
  <PresentationFormat>Custom</PresentationFormat>
  <Paragraphs>368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Droid Serif</vt:lpstr>
      <vt:lpstr>Gotham Bold</vt:lpstr>
      <vt:lpstr>Cambria Math</vt:lpstr>
      <vt:lpstr>Oswald Bold</vt:lpstr>
      <vt:lpstr>Arial</vt:lpstr>
      <vt:lpstr>Inter Bold</vt:lpstr>
      <vt:lpstr>Poppins Bold</vt:lpstr>
      <vt:lpstr>Poppins</vt:lpstr>
      <vt:lpstr>Calibri</vt:lpstr>
      <vt:lpstr>Droid Serif Bold</vt:lpstr>
      <vt:lpstr>Sunborn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Yellow Simple Product Research Proposal Presentation</dc:title>
  <dc:creator>VICTUS</dc:creator>
  <cp:lastModifiedBy>Vaishnavi Andhare</cp:lastModifiedBy>
  <cp:revision>8</cp:revision>
  <dcterms:created xsi:type="dcterms:W3CDTF">2006-08-16T00:00:00Z</dcterms:created>
  <dcterms:modified xsi:type="dcterms:W3CDTF">2025-04-06T16:51:15Z</dcterms:modified>
  <dc:identifier>DAGjlicpsvU</dc:identifier>
</cp:coreProperties>
</file>